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75" r:id="rId4"/>
    <p:sldId id="290" r:id="rId5"/>
    <p:sldId id="291" r:id="rId6"/>
    <p:sldId id="294" r:id="rId7"/>
    <p:sldId id="293" r:id="rId8"/>
    <p:sldId id="295" r:id="rId9"/>
    <p:sldId id="264" r:id="rId10"/>
    <p:sldId id="289" r:id="rId11"/>
    <p:sldId id="312" r:id="rId12"/>
    <p:sldId id="259" r:id="rId13"/>
    <p:sldId id="283" r:id="rId14"/>
    <p:sldId id="282" r:id="rId15"/>
    <p:sldId id="287" r:id="rId16"/>
    <p:sldId id="288" r:id="rId17"/>
    <p:sldId id="271" r:id="rId18"/>
    <p:sldId id="305" r:id="rId19"/>
    <p:sldId id="296" r:id="rId20"/>
    <p:sldId id="306" r:id="rId21"/>
    <p:sldId id="297" r:id="rId22"/>
    <p:sldId id="298" r:id="rId23"/>
    <p:sldId id="299" r:id="rId24"/>
    <p:sldId id="300" r:id="rId25"/>
    <p:sldId id="301" r:id="rId26"/>
    <p:sldId id="302" r:id="rId27"/>
    <p:sldId id="303" r:id="rId28"/>
    <p:sldId id="304" r:id="rId29"/>
    <p:sldId id="308" r:id="rId30"/>
    <p:sldId id="309" r:id="rId31"/>
    <p:sldId id="307" r:id="rId32"/>
    <p:sldId id="310" r:id="rId33"/>
    <p:sldId id="260" r:id="rId34"/>
    <p:sldId id="261" r:id="rId35"/>
    <p:sldId id="278" r:id="rId36"/>
    <p:sldId id="276" r:id="rId37"/>
    <p:sldId id="277" r:id="rId38"/>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autoAdjust="0"/>
    <p:restoredTop sz="67961" autoAdjust="0"/>
  </p:normalViewPr>
  <p:slideViewPr>
    <p:cSldViewPr>
      <p:cViewPr varScale="1">
        <p:scale>
          <a:sx n="73" d="100"/>
          <a:sy n="73" d="100"/>
        </p:scale>
        <p:origin x="-79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15/07/2013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Produção em grande escala de objetos digitais científicos pois envolve muitos</a:t>
            </a:r>
            <a:r>
              <a:rPr lang="pt-BR" baseline="0" dirty="0" smtClean="0"/>
              <a:t> </a:t>
            </a:r>
            <a:r>
              <a:rPr lang="pt-BR" dirty="0" smtClean="0"/>
              <a:t>processos</a:t>
            </a:r>
          </a:p>
          <a:p>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Análise de processos e seus resultados exige um rigoroso acompanhamento das alterações ocorridas</a:t>
            </a:r>
          </a:p>
          <a:p>
            <a:endParaRPr lang="pt-BR" dirty="0" smtClean="0"/>
          </a:p>
          <a:p>
            <a:r>
              <a:rPr lang="pt-BR" dirty="0" smtClean="0"/>
              <a:t>Resultados de experimentos científicos </a:t>
            </a:r>
          </a:p>
          <a:p>
            <a:pPr lvl="1"/>
            <a:r>
              <a:rPr lang="pt-BR" dirty="0" smtClean="0"/>
              <a:t>não podem ser compreendidos sem o conhecimento do significado dos dados </a:t>
            </a:r>
          </a:p>
          <a:p>
            <a:pPr lvl="1"/>
            <a:r>
              <a:rPr lang="pt-BR" dirty="0" smtClean="0"/>
              <a:t>conhecimento das circunstâncias ocorridas em sua criação </a:t>
            </a:r>
          </a:p>
          <a:p>
            <a:endParaRPr lang="pt-BR" dirty="0" smtClean="0"/>
          </a:p>
          <a:p>
            <a:endParaRPr lang="en-US" dirty="0" smtClean="0"/>
          </a:p>
          <a:p>
            <a:endParaRPr lang="en-US" dirty="0" smtClean="0"/>
          </a:p>
          <a:p>
            <a:r>
              <a:rPr lang="en-US" dirty="0" err="1" smtClean="0"/>
              <a:t>Exitem</a:t>
            </a:r>
            <a:r>
              <a:rPr lang="en-US" dirty="0" smtClean="0"/>
              <a:t> 2 </a:t>
            </a:r>
            <a:r>
              <a:rPr lang="en-US" dirty="0" err="1" smtClean="0"/>
              <a:t>modelos</a:t>
            </a:r>
            <a:r>
              <a:rPr lang="en-US" dirty="0" smtClean="0"/>
              <a:t> de </a:t>
            </a:r>
            <a:r>
              <a:rPr lang="en-US" dirty="0" err="1" smtClean="0"/>
              <a:t>proveniencia</a:t>
            </a:r>
            <a:r>
              <a:rPr lang="en-US" dirty="0" smtClean="0"/>
              <a:t>: OPM e PROV</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pt-BR" b="1" i="1" dirty="0" smtClean="0"/>
              <a:t>Artefato (Círculo - A)</a:t>
            </a:r>
            <a:r>
              <a:rPr lang="pt-BR" dirty="0" smtClean="0"/>
              <a:t>: </a:t>
            </a:r>
            <a:r>
              <a:rPr lang="pt-BR" i="1" dirty="0" smtClean="0"/>
              <a:t>Entidades imutáveis que podem representar um objeto físico ou uma representação digital de um sistema de computador.</a:t>
            </a:r>
          </a:p>
          <a:p>
            <a:pPr lvl="1"/>
            <a:endParaRPr lang="en-US" i="1" dirty="0" smtClean="0"/>
          </a:p>
          <a:p>
            <a:pPr lvl="1"/>
            <a:r>
              <a:rPr lang="pt-BR" b="1" i="1" dirty="0" smtClean="0"/>
              <a:t>Processo (Retângulo - P)</a:t>
            </a:r>
            <a:r>
              <a:rPr lang="pt-BR" dirty="0" smtClean="0"/>
              <a:t>: </a:t>
            </a:r>
            <a:r>
              <a:rPr lang="pt-BR" i="1" dirty="0" smtClean="0"/>
              <a:t>Ação ou conjunto de ações realizadas ou causadas por artefatos que irão resultar em novos artefatos.</a:t>
            </a:r>
          </a:p>
          <a:p>
            <a:pPr lvl="1"/>
            <a:endParaRPr lang="en-US" i="1" dirty="0" smtClean="0"/>
          </a:p>
          <a:p>
            <a:pPr lvl="1"/>
            <a:r>
              <a:rPr lang="pt-BR" b="1" i="1" dirty="0" smtClean="0"/>
              <a:t>Agentes (Octógono - </a:t>
            </a:r>
            <a:r>
              <a:rPr lang="pt-BR" b="1" i="1" dirty="0" err="1" smtClean="0"/>
              <a:t>Ag</a:t>
            </a:r>
            <a:r>
              <a:rPr lang="pt-BR" b="1" i="1" dirty="0" smtClean="0"/>
              <a:t>)</a:t>
            </a:r>
            <a:r>
              <a:rPr lang="pt-BR" dirty="0" smtClean="0"/>
              <a:t>: </a:t>
            </a:r>
            <a:r>
              <a:rPr lang="pt-BR" i="1" dirty="0" smtClean="0"/>
              <a:t>Entidade contextual que age como catalisador de um processo, possibilitando, facilitando, controlando ou afetando sua execução.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Vale lembrar que o OPM visa sempre representar os acontecimentos passados, podendo até registrar um evento que ainda não tenha sido finalizado, mas nunca representando um evento do futuro. Dessa forma, seu foco está na proveniência retrospectiva em detrimento da prospectiva </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pt-BR" dirty="0" smtClean="0"/>
              <a:t>Assim como no OPM, as arestas do grafo de proveniência do PROV representam relações de causalidade entre os vértices. Estas relações são direcionadas do efeito para a causa.</a:t>
            </a:r>
          </a:p>
          <a:p>
            <a:endParaRPr lang="pt-BR" dirty="0" smtClean="0"/>
          </a:p>
          <a:p>
            <a:r>
              <a:rPr lang="pt-BR" dirty="0" smtClean="0"/>
              <a:t>Citar apenas duas</a:t>
            </a:r>
            <a:r>
              <a:rPr lang="pt-BR" baseline="0" dirty="0" smtClean="0"/>
              <a:t> relações.</a:t>
            </a:r>
          </a:p>
          <a:p>
            <a:endParaRPr lang="en-US" dirty="0" smtClean="0"/>
          </a:p>
          <a:p>
            <a:r>
              <a:rPr lang="pt-BR" b="1" i="1" dirty="0" err="1" smtClean="0"/>
              <a:t>used</a:t>
            </a:r>
            <a:r>
              <a:rPr lang="pt-BR" b="1" i="1" dirty="0" smtClean="0"/>
              <a:t>:</a:t>
            </a:r>
            <a:r>
              <a:rPr lang="pt-BR" dirty="0" smtClean="0"/>
              <a:t> É uma relação que sempre ocorre entre </a:t>
            </a:r>
            <a:r>
              <a:rPr lang="pt-BR" i="1" dirty="0" smtClean="0"/>
              <a:t>atividades</a:t>
            </a:r>
            <a:r>
              <a:rPr lang="pt-BR" dirty="0" smtClean="0"/>
              <a:t> e </a:t>
            </a:r>
            <a:r>
              <a:rPr lang="pt-BR" i="1" dirty="0" smtClean="0"/>
              <a:t>entidades</a:t>
            </a:r>
            <a:r>
              <a:rPr lang="pt-BR" dirty="0" smtClean="0"/>
              <a:t>. Implica que uma determinada </a:t>
            </a:r>
            <a:r>
              <a:rPr lang="pt-BR" i="1" dirty="0" smtClean="0"/>
              <a:t>atividade</a:t>
            </a:r>
            <a:r>
              <a:rPr lang="pt-BR" dirty="0" smtClean="0"/>
              <a:t> usou uma </a:t>
            </a:r>
            <a:r>
              <a:rPr lang="pt-BR" i="1" dirty="0" smtClean="0"/>
              <a:t>entidade</a:t>
            </a:r>
            <a:r>
              <a:rPr lang="pt-BR" dirty="0" smtClean="0"/>
              <a:t>.</a:t>
            </a:r>
            <a:endParaRPr lang="en-US" dirty="0" smtClean="0"/>
          </a:p>
          <a:p>
            <a:r>
              <a:rPr lang="pt-BR" b="1" i="1" dirty="0" err="1" smtClean="0"/>
              <a:t>wasGeneratedBy</a:t>
            </a:r>
            <a:r>
              <a:rPr lang="pt-BR" b="1" i="1" dirty="0" smtClean="0"/>
              <a:t>:</a:t>
            </a:r>
            <a:r>
              <a:rPr lang="pt-BR" i="1" dirty="0" smtClean="0"/>
              <a:t> </a:t>
            </a:r>
            <a:r>
              <a:rPr lang="pt-BR" dirty="0" smtClean="0"/>
              <a:t>É uma relação que ocorre entre </a:t>
            </a:r>
            <a:r>
              <a:rPr lang="pt-BR" i="1" dirty="0" smtClean="0"/>
              <a:t>entidades</a:t>
            </a:r>
            <a:r>
              <a:rPr lang="pt-BR" dirty="0" smtClean="0"/>
              <a:t> e </a:t>
            </a:r>
            <a:r>
              <a:rPr lang="pt-BR" i="1" dirty="0" smtClean="0"/>
              <a:t>atividades</a:t>
            </a:r>
            <a:r>
              <a:rPr lang="pt-BR" dirty="0" smtClean="0"/>
              <a:t>. Indica  que uma </a:t>
            </a:r>
            <a:r>
              <a:rPr lang="pt-BR" i="1" dirty="0" smtClean="0"/>
              <a:t>entidade</a:t>
            </a:r>
            <a:r>
              <a:rPr lang="pt-BR" dirty="0" smtClean="0"/>
              <a:t> foi gerada por uma </a:t>
            </a:r>
            <a:r>
              <a:rPr lang="pt-BR" i="1" dirty="0" smtClean="0"/>
              <a:t>atividade</a:t>
            </a:r>
            <a:r>
              <a:rPr lang="pt-BR" dirty="0" smtClean="0"/>
              <a:t>.</a:t>
            </a:r>
            <a:endParaRPr lang="en-US" dirty="0" smtClean="0"/>
          </a:p>
          <a:p>
            <a:r>
              <a:rPr lang="pt-BR" b="1" i="1" dirty="0" err="1" smtClean="0"/>
              <a:t>wasAssociatedWith</a:t>
            </a:r>
            <a:r>
              <a:rPr lang="pt-BR" b="1" i="1" dirty="0" smtClean="0"/>
              <a:t>:</a:t>
            </a:r>
            <a:r>
              <a:rPr lang="pt-BR" i="1" dirty="0" smtClean="0"/>
              <a:t> </a:t>
            </a:r>
            <a:r>
              <a:rPr lang="pt-BR" dirty="0" smtClean="0"/>
              <a:t>É uma relação que ocorre entre </a:t>
            </a:r>
            <a:r>
              <a:rPr lang="pt-BR" i="1" dirty="0" smtClean="0"/>
              <a:t>atividades</a:t>
            </a:r>
            <a:r>
              <a:rPr lang="pt-BR" dirty="0" smtClean="0"/>
              <a:t> e </a:t>
            </a:r>
            <a:r>
              <a:rPr lang="pt-BR" i="1" dirty="0" smtClean="0"/>
              <a:t>agentes</a:t>
            </a:r>
            <a:r>
              <a:rPr lang="pt-BR" dirty="0" smtClean="0"/>
              <a:t>. Implica que uma determinada </a:t>
            </a:r>
            <a:r>
              <a:rPr lang="pt-BR" i="1" dirty="0" smtClean="0"/>
              <a:t>atividade</a:t>
            </a:r>
            <a:r>
              <a:rPr lang="pt-BR" dirty="0" smtClean="0"/>
              <a:t> foi associada a um </a:t>
            </a:r>
            <a:r>
              <a:rPr lang="pt-BR" i="1" dirty="0" smtClean="0"/>
              <a:t>agente</a:t>
            </a:r>
            <a:r>
              <a:rPr lang="pt-BR" dirty="0" smtClean="0"/>
              <a:t> específico.</a:t>
            </a:r>
            <a:endParaRPr lang="en-US" dirty="0" smtClean="0"/>
          </a:p>
          <a:p>
            <a:r>
              <a:rPr lang="pt-BR" b="1" i="1" dirty="0" err="1" smtClean="0"/>
              <a:t>wasAttributedTo</a:t>
            </a:r>
            <a:r>
              <a:rPr lang="pt-BR" b="1" i="1" dirty="0" smtClean="0"/>
              <a:t>:</a:t>
            </a:r>
            <a:r>
              <a:rPr lang="pt-BR" i="1" dirty="0" smtClean="0"/>
              <a:t> </a:t>
            </a:r>
            <a:r>
              <a:rPr lang="pt-BR" dirty="0" smtClean="0"/>
              <a:t>É uma relação que ocorre entre </a:t>
            </a:r>
            <a:r>
              <a:rPr lang="pt-BR" i="1" dirty="0" smtClean="0"/>
              <a:t>entidades</a:t>
            </a:r>
            <a:r>
              <a:rPr lang="pt-BR" dirty="0" smtClean="0"/>
              <a:t> e</a:t>
            </a:r>
            <a:r>
              <a:rPr lang="pt-BR" i="1" dirty="0" smtClean="0"/>
              <a:t> agentes</a:t>
            </a:r>
            <a:r>
              <a:rPr lang="pt-BR" dirty="0" smtClean="0"/>
              <a:t>. Implica que uma </a:t>
            </a:r>
            <a:r>
              <a:rPr lang="pt-BR" i="1" dirty="0" smtClean="0"/>
              <a:t>entidade</a:t>
            </a:r>
            <a:r>
              <a:rPr lang="pt-BR" dirty="0" smtClean="0"/>
              <a:t> foi atribuída a um </a:t>
            </a:r>
            <a:r>
              <a:rPr lang="pt-BR" i="1" dirty="0" smtClean="0"/>
              <a:t>agente</a:t>
            </a:r>
            <a:r>
              <a:rPr lang="pt-BR" dirty="0" smtClean="0"/>
              <a:t> específico</a:t>
            </a:r>
            <a:r>
              <a:rPr lang="pt-BR" i="1" dirty="0" smtClean="0"/>
              <a:t>.</a:t>
            </a:r>
            <a:endParaRPr lang="en-US" dirty="0" smtClean="0"/>
          </a:p>
          <a:p>
            <a:r>
              <a:rPr lang="pt-BR" b="1" i="1" dirty="0" err="1" smtClean="0"/>
              <a:t>actedOnBehalfOf</a:t>
            </a:r>
            <a:r>
              <a:rPr lang="pt-BR" b="1" i="1" dirty="0" smtClean="0"/>
              <a:t>:</a:t>
            </a:r>
            <a:r>
              <a:rPr lang="pt-BR" i="1" dirty="0" smtClean="0"/>
              <a:t> </a:t>
            </a:r>
            <a:r>
              <a:rPr lang="pt-BR" dirty="0" smtClean="0"/>
              <a:t>Esta relação ocorre entre </a:t>
            </a:r>
            <a:r>
              <a:rPr lang="pt-BR" i="1" dirty="0" smtClean="0"/>
              <a:t>agentes</a:t>
            </a:r>
            <a:r>
              <a:rPr lang="pt-BR" dirty="0" smtClean="0"/>
              <a:t>. Indica que um </a:t>
            </a:r>
            <a:r>
              <a:rPr lang="pt-BR" i="1" dirty="0" smtClean="0"/>
              <a:t>agente</a:t>
            </a:r>
            <a:r>
              <a:rPr lang="pt-BR" dirty="0" smtClean="0"/>
              <a:t> tem responsabilidade ou autoridade sobre um outro </a:t>
            </a:r>
            <a:r>
              <a:rPr lang="pt-BR" i="1" dirty="0" smtClean="0"/>
              <a:t>agente</a:t>
            </a:r>
            <a:r>
              <a:rPr lang="pt-BR" dirty="0" smtClean="0"/>
              <a:t>.</a:t>
            </a:r>
            <a:endParaRPr lang="en-US" dirty="0" smtClean="0"/>
          </a:p>
          <a:p>
            <a:r>
              <a:rPr lang="pt-BR" b="1" i="1" dirty="0" err="1" smtClean="0"/>
              <a:t>wasRevisionOf</a:t>
            </a:r>
            <a:r>
              <a:rPr lang="pt-BR" b="1" i="1" dirty="0" smtClean="0"/>
              <a:t>:</a:t>
            </a:r>
            <a:r>
              <a:rPr lang="pt-BR" dirty="0" smtClean="0"/>
              <a:t> Esta relação ocorre entre </a:t>
            </a:r>
            <a:r>
              <a:rPr lang="pt-BR" i="1" dirty="0" smtClean="0"/>
              <a:t>entidades</a:t>
            </a:r>
            <a:r>
              <a:rPr lang="pt-BR" dirty="0" smtClean="0"/>
              <a:t>. Indica que uma </a:t>
            </a:r>
            <a:r>
              <a:rPr lang="pt-BR" i="1" dirty="0" smtClean="0"/>
              <a:t>entidade</a:t>
            </a:r>
            <a:r>
              <a:rPr lang="pt-BR" dirty="0" smtClean="0"/>
              <a:t> foi derivada de uma outra </a:t>
            </a:r>
            <a:r>
              <a:rPr lang="pt-BR" i="1" dirty="0" smtClean="0"/>
              <a:t>entidade</a:t>
            </a:r>
            <a:r>
              <a:rPr lang="pt-BR" dirty="0" smtClean="0"/>
              <a:t>. Uma </a:t>
            </a:r>
            <a:r>
              <a:rPr lang="pt-BR" i="1" dirty="0" smtClean="0"/>
              <a:t>entidade</a:t>
            </a:r>
            <a:r>
              <a:rPr lang="pt-BR" dirty="0" smtClean="0"/>
              <a:t> pode ser gerada a partir de outra para correção de um erro, por exemplo. A relação </a:t>
            </a:r>
            <a:r>
              <a:rPr lang="pt-BR" i="1" dirty="0" err="1" smtClean="0"/>
              <a:t>wasRevisionOf</a:t>
            </a:r>
            <a:r>
              <a:rPr lang="pt-BR" dirty="0" smtClean="0"/>
              <a:t> registra esse fato.</a:t>
            </a:r>
            <a:endParaRPr lang="en-US" dirty="0" smtClean="0"/>
          </a:p>
          <a:p>
            <a:r>
              <a:rPr lang="pt-BR" b="1" i="1" dirty="0" err="1" smtClean="0"/>
              <a:t>wasDerivedFrom</a:t>
            </a:r>
            <a:r>
              <a:rPr lang="pt-BR" b="1" i="1" dirty="0" smtClean="0"/>
              <a:t>:</a:t>
            </a:r>
            <a:r>
              <a:rPr lang="pt-BR" dirty="0" smtClean="0"/>
              <a:t> Esta relação também ocorre entre </a:t>
            </a:r>
            <a:r>
              <a:rPr lang="pt-BR" i="1" dirty="0" smtClean="0"/>
              <a:t>entidades</a:t>
            </a:r>
            <a:r>
              <a:rPr lang="pt-BR" dirty="0" smtClean="0"/>
              <a:t>, de forma semelhante à anterior. Neste caso, a relação representa que uma </a:t>
            </a:r>
            <a:r>
              <a:rPr lang="pt-BR" i="1" dirty="0" smtClean="0"/>
              <a:t>entidade</a:t>
            </a:r>
            <a:r>
              <a:rPr lang="pt-BR" dirty="0" smtClean="0"/>
              <a:t> foi originada de outra. Aqui, a derivação é evolutiva ao invés de corretiva, como no caso anterior. </a:t>
            </a:r>
            <a:endParaRPr lang="en-US" dirty="0" smtClean="0"/>
          </a:p>
          <a:p>
            <a:r>
              <a:rPr lang="pt-BR" b="1" i="1" dirty="0" err="1" smtClean="0"/>
              <a:t>wasInformedBy</a:t>
            </a:r>
            <a:r>
              <a:rPr lang="pt-BR" b="1" i="1" dirty="0" smtClean="0"/>
              <a:t>:</a:t>
            </a:r>
            <a:r>
              <a:rPr lang="pt-BR" dirty="0" smtClean="0"/>
              <a:t> Esta relação ocorre entre </a:t>
            </a:r>
            <a:r>
              <a:rPr lang="pt-BR" i="1" dirty="0" smtClean="0"/>
              <a:t>atividades</a:t>
            </a:r>
            <a:r>
              <a:rPr lang="pt-BR" dirty="0" smtClean="0"/>
              <a:t> e indica que uma </a:t>
            </a:r>
            <a:r>
              <a:rPr lang="pt-BR" i="1" dirty="0" smtClean="0"/>
              <a:t>atividade</a:t>
            </a:r>
            <a:r>
              <a:rPr lang="pt-BR" dirty="0" smtClean="0"/>
              <a:t> informada usou uma </a:t>
            </a:r>
            <a:r>
              <a:rPr lang="pt-BR" i="1" dirty="0" smtClean="0"/>
              <a:t>entidade</a:t>
            </a:r>
            <a:r>
              <a:rPr lang="pt-BR" dirty="0" smtClean="0"/>
              <a:t> que foi gerada pela </a:t>
            </a:r>
            <a:r>
              <a:rPr lang="pt-BR" i="1" dirty="0" smtClean="0"/>
              <a:t>atividade</a:t>
            </a:r>
            <a:r>
              <a:rPr lang="pt-BR" dirty="0" smtClean="0"/>
              <a:t> que a informou, mas esta </a:t>
            </a:r>
            <a:r>
              <a:rPr lang="pt-BR" i="1" dirty="0" smtClean="0"/>
              <a:t>entidade </a:t>
            </a:r>
            <a:r>
              <a:rPr lang="pt-BR" dirty="0" smtClean="0"/>
              <a:t>é desconhecida ou não é de interesse.</a:t>
            </a:r>
            <a:endParaRPr lang="en-US" dirty="0" smtClean="0"/>
          </a:p>
          <a:p>
            <a:r>
              <a:rPr lang="pt-BR" b="1" i="1" dirty="0" err="1" smtClean="0"/>
              <a:t>wasStartedBy</a:t>
            </a:r>
            <a:r>
              <a:rPr lang="pt-BR" b="1" i="1" dirty="0" smtClean="0"/>
              <a:t>: </a:t>
            </a:r>
            <a:r>
              <a:rPr lang="pt-BR" dirty="0" smtClean="0"/>
              <a:t>É uma relação que ocorre entre </a:t>
            </a:r>
            <a:r>
              <a:rPr lang="pt-BR" i="1" dirty="0" smtClean="0"/>
              <a:t>atividades</a:t>
            </a:r>
            <a:r>
              <a:rPr lang="pt-BR" dirty="0" smtClean="0"/>
              <a:t> e </a:t>
            </a:r>
            <a:r>
              <a:rPr lang="pt-BR" i="1" dirty="0" smtClean="0"/>
              <a:t>entidades</a:t>
            </a:r>
            <a:r>
              <a:rPr lang="pt-BR" dirty="0" smtClean="0"/>
              <a:t>, de forma a registrar que uma </a:t>
            </a:r>
            <a:r>
              <a:rPr lang="pt-BR" i="1" dirty="0" smtClean="0"/>
              <a:t>atividade</a:t>
            </a:r>
            <a:r>
              <a:rPr lang="pt-BR" dirty="0" smtClean="0"/>
              <a:t> iniciou uma </a:t>
            </a:r>
            <a:r>
              <a:rPr lang="pt-BR" i="1" dirty="0" smtClean="0"/>
              <a:t>entidade</a:t>
            </a:r>
            <a:r>
              <a:rPr lang="pt-BR" dirty="0" smtClean="0"/>
              <a:t>. Esta relação é semelhante à </a:t>
            </a:r>
            <a:r>
              <a:rPr lang="pt-BR" i="1" dirty="0" err="1" smtClean="0"/>
              <a:t>wasGeneratedBy</a:t>
            </a:r>
            <a:r>
              <a:rPr lang="pt-BR" dirty="0" smtClean="0"/>
              <a:t>. O que as diferencia é que </a:t>
            </a:r>
            <a:r>
              <a:rPr lang="pt-BR" i="1" dirty="0" err="1" smtClean="0"/>
              <a:t>wasGeneratedBy</a:t>
            </a:r>
            <a:r>
              <a:rPr lang="pt-BR" dirty="0" smtClean="0"/>
              <a:t> cria a </a:t>
            </a:r>
            <a:r>
              <a:rPr lang="pt-BR" i="1" dirty="0" smtClean="0"/>
              <a:t>entidade</a:t>
            </a:r>
            <a:r>
              <a:rPr lang="pt-BR" dirty="0" smtClean="0"/>
              <a:t>, portanto ela não existia antes de essa relação ocorrer, enquanto que </a:t>
            </a:r>
            <a:r>
              <a:rPr lang="pt-BR" i="1" dirty="0" err="1" smtClean="0"/>
              <a:t>wasStartedBy</a:t>
            </a:r>
            <a:r>
              <a:rPr lang="pt-BR" dirty="0" smtClean="0"/>
              <a:t> é uma </a:t>
            </a:r>
            <a:r>
              <a:rPr lang="pt-BR" i="1" dirty="0" smtClean="0"/>
              <a:t>atividade</a:t>
            </a:r>
            <a:r>
              <a:rPr lang="pt-BR" dirty="0" smtClean="0"/>
              <a:t> que inicia uma </a:t>
            </a:r>
            <a:r>
              <a:rPr lang="pt-BR" i="1" dirty="0" smtClean="0"/>
              <a:t>entidade</a:t>
            </a:r>
            <a:r>
              <a:rPr lang="pt-BR" dirty="0" smtClean="0"/>
              <a:t> previamente existente.</a:t>
            </a:r>
            <a:endParaRPr lang="en-US" dirty="0" smtClean="0"/>
          </a:p>
          <a:p>
            <a:r>
              <a:rPr lang="pt-BR" b="1" i="1" dirty="0" err="1" smtClean="0"/>
              <a:t>wasEndedBy</a:t>
            </a:r>
            <a:r>
              <a:rPr lang="pt-BR" b="1" i="1" dirty="0" smtClean="0"/>
              <a:t>:</a:t>
            </a:r>
            <a:r>
              <a:rPr lang="pt-BR" dirty="0" smtClean="0"/>
              <a:t> Também é uma relação que ocorre entre </a:t>
            </a:r>
            <a:r>
              <a:rPr lang="pt-BR" i="1" dirty="0" smtClean="0"/>
              <a:t>atividades</a:t>
            </a:r>
            <a:r>
              <a:rPr lang="pt-BR" dirty="0" smtClean="0"/>
              <a:t> e </a:t>
            </a:r>
            <a:r>
              <a:rPr lang="pt-BR" i="1" dirty="0" smtClean="0"/>
              <a:t>entidades</a:t>
            </a:r>
            <a:r>
              <a:rPr lang="pt-BR" dirty="0" smtClean="0"/>
              <a:t>, de forma a registrar que uma atividade finalizou uma </a:t>
            </a:r>
            <a:r>
              <a:rPr lang="pt-BR" i="1" dirty="0" smtClean="0"/>
              <a:t>entidade</a:t>
            </a:r>
            <a:r>
              <a:rPr lang="pt-BR" dirty="0" smtClean="0"/>
              <a:t>. Por exemplo, essa relação pode registrar uma atividade que terminou após a aprovação de um documento específico.</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Esta</a:t>
            </a:r>
            <a:r>
              <a:rPr lang="en-US" dirty="0" smtClean="0"/>
              <a:t> </a:t>
            </a:r>
            <a:r>
              <a:rPr lang="en-US" dirty="0" err="1" smtClean="0"/>
              <a:t>tabela</a:t>
            </a:r>
            <a:r>
              <a:rPr lang="en-US" dirty="0" smtClean="0"/>
              <a:t> </a:t>
            </a:r>
            <a:r>
              <a:rPr lang="en-US" dirty="0" err="1" smtClean="0"/>
              <a:t>ilustra</a:t>
            </a:r>
            <a:r>
              <a:rPr lang="en-US" dirty="0" smtClean="0"/>
              <a:t> </a:t>
            </a:r>
            <a:r>
              <a:rPr lang="en-US" dirty="0" err="1" smtClean="0"/>
              <a:t>todas</a:t>
            </a:r>
            <a:r>
              <a:rPr lang="en-US" dirty="0" smtClean="0"/>
              <a:t> as </a:t>
            </a:r>
            <a:r>
              <a:rPr lang="en-US" dirty="0" err="1" smtClean="0"/>
              <a:t>relações</a:t>
            </a:r>
            <a:r>
              <a:rPr lang="en-US" dirty="0" smtClean="0"/>
              <a:t> </a:t>
            </a:r>
            <a:r>
              <a:rPr lang="en-US" dirty="0" err="1" smtClean="0"/>
              <a:t>disponiveis</a:t>
            </a:r>
            <a:r>
              <a:rPr lang="en-US" dirty="0" smtClean="0"/>
              <a:t> </a:t>
            </a:r>
            <a:r>
              <a:rPr lang="en-US" dirty="0" err="1" smtClean="0"/>
              <a:t>em</a:t>
            </a:r>
            <a:r>
              <a:rPr lang="en-US" dirty="0" smtClean="0"/>
              <a:t> ambos </a:t>
            </a:r>
            <a:r>
              <a:rPr lang="en-US" dirty="0" err="1" smtClean="0"/>
              <a:t>os</a:t>
            </a:r>
            <a:r>
              <a:rPr lang="en-US" dirty="0" smtClean="0"/>
              <a:t> </a:t>
            </a:r>
            <a:r>
              <a:rPr lang="en-US" dirty="0" err="1" smtClean="0"/>
              <a:t>modelos</a:t>
            </a:r>
            <a:r>
              <a:rPr lang="en-US" dirty="0" smtClean="0"/>
              <a:t>.</a:t>
            </a:r>
          </a:p>
          <a:p>
            <a:r>
              <a:rPr lang="en-US" dirty="0" smtClean="0"/>
              <a:t>Como </a:t>
            </a:r>
            <a:r>
              <a:rPr lang="en-US" dirty="0" err="1" smtClean="0"/>
              <a:t>foi</a:t>
            </a:r>
            <a:r>
              <a:rPr lang="en-US" baseline="0" dirty="0" smtClean="0"/>
              <a:t> </a:t>
            </a:r>
            <a:r>
              <a:rPr lang="en-US" baseline="0" dirty="0" err="1" smtClean="0"/>
              <a:t>ilustrado</a:t>
            </a:r>
            <a:r>
              <a:rPr lang="en-US" baseline="0" dirty="0" smtClean="0"/>
              <a:t> </a:t>
            </a:r>
            <a:r>
              <a:rPr lang="en-US" baseline="0" dirty="0" err="1" smtClean="0"/>
              <a:t>na</a:t>
            </a:r>
            <a:r>
              <a:rPr lang="en-US" baseline="0" dirty="0" smtClean="0"/>
              <a:t> </a:t>
            </a:r>
            <a:r>
              <a:rPr lang="en-US" baseline="0" dirty="0" err="1" smtClean="0"/>
              <a:t>figura</a:t>
            </a:r>
            <a:r>
              <a:rPr lang="en-US" baseline="0" dirty="0" smtClean="0"/>
              <a:t> anterior, as 4 </a:t>
            </a:r>
            <a:r>
              <a:rPr lang="en-US" baseline="0" dirty="0" err="1" smtClean="0"/>
              <a:t>primeiras</a:t>
            </a:r>
            <a:r>
              <a:rPr lang="en-US" baseline="0" dirty="0" smtClean="0"/>
              <a:t> </a:t>
            </a:r>
            <a:r>
              <a:rPr lang="en-US" baseline="0" dirty="0" err="1" smtClean="0"/>
              <a:t>linhas</a:t>
            </a:r>
            <a:r>
              <a:rPr lang="en-US" baseline="0" dirty="0" smtClean="0"/>
              <a:t> </a:t>
            </a:r>
            <a:r>
              <a:rPr lang="en-US" baseline="0" dirty="0" err="1" smtClean="0"/>
              <a:t>representam</a:t>
            </a:r>
            <a:r>
              <a:rPr lang="en-US" baseline="0" dirty="0" smtClean="0"/>
              <a:t> as </a:t>
            </a:r>
            <a:r>
              <a:rPr lang="en-US" baseline="0" dirty="0" err="1" smtClean="0"/>
              <a:t>relações</a:t>
            </a:r>
            <a:r>
              <a:rPr lang="en-US" baseline="0" dirty="0" smtClean="0"/>
              <a:t> </a:t>
            </a:r>
            <a:r>
              <a:rPr lang="en-US" baseline="0" dirty="0" err="1" smtClean="0"/>
              <a:t>comuns</a:t>
            </a:r>
            <a:r>
              <a:rPr lang="en-US" baseline="0" dirty="0" smtClean="0"/>
              <a:t> </a:t>
            </a:r>
            <a:r>
              <a:rPr lang="en-US" baseline="0" dirty="0" err="1" smtClean="0"/>
              <a:t>ou</a:t>
            </a:r>
            <a:r>
              <a:rPr lang="en-US" baseline="0" dirty="0" smtClean="0"/>
              <a:t> </a:t>
            </a:r>
            <a:r>
              <a:rPr lang="en-US" baseline="0" dirty="0" err="1" smtClean="0"/>
              <a:t>semelhantes</a:t>
            </a:r>
            <a:r>
              <a:rPr lang="en-US" baseline="0" dirty="0" smtClean="0"/>
              <a:t> a ambos </a:t>
            </a:r>
            <a:r>
              <a:rPr lang="en-US" baseline="0" dirty="0" err="1" smtClean="0"/>
              <a:t>modelos</a:t>
            </a:r>
            <a:r>
              <a:rPr lang="en-US" baseline="0" dirty="0" smtClean="0"/>
              <a:t>.</a:t>
            </a:r>
          </a:p>
          <a:p>
            <a:r>
              <a:rPr lang="en-US" baseline="0" dirty="0" smtClean="0"/>
              <a:t>As </a:t>
            </a:r>
            <a:r>
              <a:rPr lang="en-US" baseline="0" dirty="0" err="1" smtClean="0"/>
              <a:t>demais</a:t>
            </a:r>
            <a:r>
              <a:rPr lang="en-US" baseline="0" dirty="0" smtClean="0"/>
              <a:t> </a:t>
            </a:r>
            <a:r>
              <a:rPr lang="en-US" baseline="0" dirty="0" err="1" smtClean="0"/>
              <a:t>linhas</a:t>
            </a:r>
            <a:r>
              <a:rPr lang="en-US" baseline="0" dirty="0" smtClean="0"/>
              <a:t> </a:t>
            </a:r>
            <a:r>
              <a:rPr lang="en-US" baseline="0" dirty="0" err="1" smtClean="0"/>
              <a:t>são</a:t>
            </a:r>
            <a:r>
              <a:rPr lang="en-US" baseline="0" dirty="0" smtClean="0"/>
              <a:t> as </a:t>
            </a:r>
            <a:r>
              <a:rPr lang="en-US" baseline="0" dirty="0" err="1" smtClean="0"/>
              <a:t>relações</a:t>
            </a:r>
            <a:r>
              <a:rPr lang="en-US" baseline="0" dirty="0" smtClean="0"/>
              <a:t> </a:t>
            </a:r>
            <a:r>
              <a:rPr lang="en-US" baseline="0" dirty="0" err="1" smtClean="0"/>
              <a:t>presentes</a:t>
            </a:r>
            <a:r>
              <a:rPr lang="en-US" baseline="0" dirty="0" smtClean="0"/>
              <a:t> no PROV </a:t>
            </a:r>
            <a:r>
              <a:rPr lang="en-US" baseline="0" dirty="0" err="1" smtClean="0"/>
              <a:t>que</a:t>
            </a:r>
            <a:r>
              <a:rPr lang="en-US" baseline="0" dirty="0" smtClean="0"/>
              <a:t> </a:t>
            </a:r>
            <a:r>
              <a:rPr lang="en-US" baseline="0" dirty="0" err="1" smtClean="0"/>
              <a:t>nao</a:t>
            </a:r>
            <a:r>
              <a:rPr lang="en-US" baseline="0" dirty="0" smtClean="0"/>
              <a:t> </a:t>
            </a:r>
            <a:r>
              <a:rPr lang="en-US" baseline="0" dirty="0" err="1" smtClean="0"/>
              <a:t>estão</a:t>
            </a:r>
            <a:r>
              <a:rPr lang="en-US" baseline="0" dirty="0" smtClean="0"/>
              <a:t> </a:t>
            </a:r>
            <a:r>
              <a:rPr lang="en-US" baseline="0" dirty="0" err="1" smtClean="0"/>
              <a:t>presentes</a:t>
            </a:r>
            <a:r>
              <a:rPr lang="en-US" baseline="0" dirty="0" smtClean="0"/>
              <a:t> no OPM.</a:t>
            </a:r>
          </a:p>
          <a:p>
            <a:endParaRPr lang="en-US" baseline="0" dirty="0" smtClean="0"/>
          </a:p>
          <a:p>
            <a:r>
              <a:rPr lang="en-US" baseline="0" dirty="0" err="1" smtClean="0"/>
              <a:t>Alem</a:t>
            </a:r>
            <a:r>
              <a:rPr lang="en-US" baseline="0" dirty="0" smtClean="0"/>
              <a:t> disso, PROV </a:t>
            </a:r>
            <a:r>
              <a:rPr lang="en-US" baseline="0" dirty="0" err="1" smtClean="0"/>
              <a:t>dispoe</a:t>
            </a:r>
            <a:r>
              <a:rPr lang="en-US" baseline="0" dirty="0" smtClean="0"/>
              <a:t> de </a:t>
            </a:r>
            <a:r>
              <a:rPr lang="en-US" baseline="0" dirty="0" err="1" smtClean="0"/>
              <a:t>especificações</a:t>
            </a:r>
            <a:r>
              <a:rPr lang="en-US" baseline="0" dirty="0" smtClean="0"/>
              <a:t> </a:t>
            </a:r>
            <a:r>
              <a:rPr lang="en-US" baseline="0" dirty="0" err="1" smtClean="0"/>
              <a:t>explicitas</a:t>
            </a:r>
            <a:r>
              <a:rPr lang="en-US" baseline="0" dirty="0" smtClean="0"/>
              <a:t> </a:t>
            </a:r>
            <a:r>
              <a:rPr lang="en-US" baseline="0" dirty="0" err="1" smtClean="0"/>
              <a:t>para</a:t>
            </a:r>
            <a:r>
              <a:rPr lang="en-US" baseline="0" dirty="0" smtClean="0"/>
              <a:t> a </a:t>
            </a:r>
            <a:r>
              <a:rPr lang="en-US" baseline="0" dirty="0" err="1" smtClean="0"/>
              <a:t>criação</a:t>
            </a:r>
            <a:r>
              <a:rPr lang="en-US" baseline="0" dirty="0" smtClean="0"/>
              <a:t> de novas </a:t>
            </a:r>
            <a:r>
              <a:rPr lang="en-US" baseline="0" dirty="0" err="1" smtClean="0"/>
              <a:t>relações</a:t>
            </a:r>
            <a:r>
              <a:rPr lang="en-US" baseline="0" dirty="0" smtClean="0"/>
              <a:t> </a:t>
            </a:r>
            <a:r>
              <a:rPr lang="en-US" baseline="0" dirty="0" err="1" smtClean="0"/>
              <a:t>ou</a:t>
            </a:r>
            <a:r>
              <a:rPr lang="en-US" baseline="0" dirty="0" smtClean="0"/>
              <a:t> extender </a:t>
            </a:r>
            <a:r>
              <a:rPr lang="en-US" baseline="0" dirty="0" err="1" smtClean="0"/>
              <a:t>relações</a:t>
            </a:r>
            <a:r>
              <a:rPr lang="en-US" baseline="0" dirty="0" smtClean="0"/>
              <a:t> </a:t>
            </a:r>
            <a:r>
              <a:rPr lang="en-US" baseline="0" dirty="0" err="1" smtClean="0"/>
              <a:t>existentes</a:t>
            </a:r>
            <a:r>
              <a:rPr lang="en-US" baseline="0" dirty="0" smtClean="0"/>
              <a:t>.</a:t>
            </a:r>
          </a:p>
          <a:p>
            <a:endParaRPr lang="en-US" baseline="0" dirty="0" smtClean="0"/>
          </a:p>
          <a:p>
            <a:r>
              <a:rPr lang="en-US" baseline="0" dirty="0" err="1" smtClean="0"/>
              <a:t>Alem</a:t>
            </a:r>
            <a:r>
              <a:rPr lang="en-US" baseline="0" dirty="0" smtClean="0"/>
              <a:t> disso, ambos </a:t>
            </a:r>
            <a:r>
              <a:rPr lang="en-US" baseline="0" dirty="0" err="1" smtClean="0"/>
              <a:t>modelos</a:t>
            </a:r>
            <a:r>
              <a:rPr lang="en-US" baseline="0" dirty="0" smtClean="0"/>
              <a:t> </a:t>
            </a:r>
            <a:r>
              <a:rPr lang="en-US" baseline="0" dirty="0" err="1" smtClean="0"/>
              <a:t>apresentam</a:t>
            </a:r>
            <a:r>
              <a:rPr lang="en-US" baseline="0" dirty="0" smtClean="0"/>
              <a:t> </a:t>
            </a:r>
            <a:r>
              <a:rPr lang="en-US" baseline="0" dirty="0" err="1" smtClean="0"/>
              <a:t>regras</a:t>
            </a:r>
            <a:r>
              <a:rPr lang="en-US" baseline="0" dirty="0" smtClean="0"/>
              <a:t> de </a:t>
            </a:r>
            <a:r>
              <a:rPr lang="en-US" baseline="0" dirty="0" err="1" smtClean="0"/>
              <a:t>inferencias</a:t>
            </a:r>
            <a:r>
              <a:rPr lang="en-US" baseline="0" dirty="0" smtClean="0"/>
              <a:t> </a:t>
            </a:r>
            <a:r>
              <a:rPr lang="en-US" baseline="0" dirty="0" err="1" smtClean="0"/>
              <a:t>para</a:t>
            </a:r>
            <a:r>
              <a:rPr lang="en-US" baseline="0" dirty="0" smtClean="0"/>
              <a:t> </a:t>
            </a:r>
            <a:r>
              <a:rPr lang="en-US" baseline="0" dirty="0" err="1" smtClean="0"/>
              <a:t>serem</a:t>
            </a:r>
            <a:r>
              <a:rPr lang="en-US" baseline="0" dirty="0" smtClean="0"/>
              <a:t> </a:t>
            </a:r>
            <a:r>
              <a:rPr lang="en-US" baseline="0" dirty="0" err="1" smtClean="0"/>
              <a:t>utilizadas</a:t>
            </a:r>
            <a:r>
              <a:rPr lang="en-US" baseline="0" dirty="0" smtClean="0"/>
              <a:t> no </a:t>
            </a:r>
            <a:r>
              <a:rPr lang="en-US" baseline="0" dirty="0" err="1" smtClean="0"/>
              <a:t>grafo</a:t>
            </a:r>
            <a:r>
              <a:rPr lang="en-US" baseline="0" dirty="0" smtClean="0"/>
              <a:t> de </a:t>
            </a:r>
            <a:r>
              <a:rPr lang="en-US" baseline="0" dirty="0" err="1" smtClean="0"/>
              <a:t>proveniencia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PROV:</a:t>
            </a:r>
          </a:p>
          <a:p>
            <a:endParaRPr lang="en-US" dirty="0" smtClean="0"/>
          </a:p>
          <a:p>
            <a:r>
              <a:rPr lang="en-US" dirty="0" smtClean="0"/>
              <a:t>Had plan é </a:t>
            </a:r>
            <a:r>
              <a:rPr lang="en-US" dirty="0" err="1" smtClean="0"/>
              <a:t>uma</a:t>
            </a:r>
            <a:r>
              <a:rPr lang="en-US" dirty="0" smtClean="0"/>
              <a:t> </a:t>
            </a:r>
            <a:r>
              <a:rPr lang="en-US" dirty="0" err="1" smtClean="0"/>
              <a:t>extensão</a:t>
            </a:r>
            <a:r>
              <a:rPr lang="en-US" dirty="0" smtClean="0"/>
              <a:t> do </a:t>
            </a:r>
            <a:r>
              <a:rPr lang="en-US" dirty="0" err="1" smtClean="0"/>
              <a:t>wasControlledBy</a:t>
            </a:r>
            <a:r>
              <a:rPr lang="en-US" dirty="0" smtClean="0"/>
              <a:t>. </a:t>
            </a:r>
            <a:r>
              <a:rPr lang="en-US" dirty="0" err="1" smtClean="0"/>
              <a:t>Esta</a:t>
            </a:r>
            <a:r>
              <a:rPr lang="en-US" dirty="0" smtClean="0"/>
              <a:t> </a:t>
            </a:r>
            <a:r>
              <a:rPr lang="en-US" dirty="0" err="1" smtClean="0"/>
              <a:t>extensão</a:t>
            </a:r>
            <a:r>
              <a:rPr lang="en-US" dirty="0" smtClean="0"/>
              <a:t> </a:t>
            </a:r>
            <a:r>
              <a:rPr lang="en-US" dirty="0" err="1" smtClean="0"/>
              <a:t>adiciona</a:t>
            </a:r>
            <a:r>
              <a:rPr lang="en-US" dirty="0" smtClean="0"/>
              <a:t>/</a:t>
            </a:r>
            <a:r>
              <a:rPr lang="en-US" dirty="0" err="1" smtClean="0"/>
              <a:t>explicita</a:t>
            </a:r>
            <a:r>
              <a:rPr lang="en-US" dirty="0" smtClean="0"/>
              <a:t> </a:t>
            </a:r>
            <a:r>
              <a:rPr lang="en-US" dirty="0" err="1" smtClean="0"/>
              <a:t>informação</a:t>
            </a:r>
            <a:r>
              <a:rPr lang="en-US" baseline="0" dirty="0" smtClean="0"/>
              <a:t> </a:t>
            </a:r>
            <a:r>
              <a:rPr lang="en-US" baseline="0" dirty="0" err="1" smtClean="0"/>
              <a:t>dizendo</a:t>
            </a:r>
            <a:r>
              <a:rPr lang="en-US" baseline="0" dirty="0" smtClean="0"/>
              <a:t> </a:t>
            </a:r>
            <a:r>
              <a:rPr lang="en-US" baseline="0" dirty="0" err="1" smtClean="0"/>
              <a:t>que</a:t>
            </a:r>
            <a:r>
              <a:rPr lang="en-US" baseline="0" dirty="0" smtClean="0"/>
              <a:t> </a:t>
            </a:r>
            <a:r>
              <a:rPr lang="en-US" baseline="0" dirty="0" err="1" smtClean="0"/>
              <a:t>existia</a:t>
            </a:r>
            <a:r>
              <a:rPr lang="en-US" baseline="0" dirty="0" smtClean="0"/>
              <a:t>/</a:t>
            </a:r>
            <a:r>
              <a:rPr lang="en-US" baseline="0" dirty="0" err="1" smtClean="0"/>
              <a:t>seguiu</a:t>
            </a:r>
            <a:r>
              <a:rPr lang="en-US" baseline="0" dirty="0" smtClean="0"/>
              <a:t> um </a:t>
            </a:r>
            <a:r>
              <a:rPr lang="en-US" baseline="0" dirty="0" err="1" smtClean="0"/>
              <a:t>plano</a:t>
            </a:r>
            <a:r>
              <a:rPr lang="en-US" baseline="0" dirty="0" smtClean="0"/>
              <a:t> de </a:t>
            </a:r>
            <a:r>
              <a:rPr lang="en-US" baseline="0" dirty="0" err="1" smtClean="0"/>
              <a:t>execução</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PROV</a:t>
            </a:r>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Voltado para armazenar dados de proveniência de maneira mais detalhada</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foca nas responsabilidades dos </a:t>
            </a:r>
            <a:r>
              <a:rPr lang="pt-BR" i="1" dirty="0" smtClean="0"/>
              <a:t>agentes</a:t>
            </a:r>
            <a:r>
              <a:rPr lang="pt-BR" dirty="0" smtClean="0"/>
              <a:t> nos itens de proveniência pois PROV possui relações específicas para </a:t>
            </a:r>
            <a:r>
              <a:rPr lang="pt-BR" i="1" dirty="0" smtClean="0"/>
              <a:t>agentes</a:t>
            </a:r>
            <a:r>
              <a:rPr lang="pt-BR" dirty="0" smtClean="0"/>
              <a:t>, sem equivalências no OPM</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OPM</a:t>
            </a:r>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definido quatro anos antes que o PROV</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Ambos modelos apresentados permitem representar diversos aspectos das informações de proveniência, porém apresentam algumas diferenças.</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Criar um tradutor automático de modelos OPM para PROV representados em XML</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auxiliar sistemas OPM que queiram migrar para a especificação PROV</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facilitar a comunicação entre sistemas OPM e PROV.</a:t>
            </a:r>
          </a:p>
          <a:p>
            <a:pPr marL="0" marR="0" lvl="2"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processo interativo</a:t>
            </a:r>
          </a:p>
          <a:p>
            <a:pPr marL="0" marR="0" lvl="2" indent="0" algn="l" defTabSz="914400" rtl="0" eaLnBrk="1" fontAlgn="auto" latinLnBrk="0" hangingPunct="1">
              <a:lnSpc>
                <a:spcPct val="100000"/>
              </a:lnSpc>
              <a:spcBef>
                <a:spcPts val="0"/>
              </a:spcBef>
              <a:spcAft>
                <a:spcPts val="0"/>
              </a:spcAft>
              <a:buClrTx/>
              <a:buSzTx/>
              <a:buFontTx/>
              <a:buNone/>
              <a:tabLst/>
              <a:defRPr/>
            </a:pPr>
            <a:r>
              <a:rPr lang="pt-BR" dirty="0" smtClean="0"/>
              <a:t>permite usuário escolher possíveis alternativas de tradução, pois uma informação do OPM pode ser representada de mais de uma maneira no PROV.   </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specifications for all layers in the design have not been produced, possibly because the development team started working on another provenance model: PROV. Nevertheless, at the bottom layer is located the abstract model (MOREAU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2007). On the left hand side, is located a serialization to </a:t>
            </a:r>
            <a:r>
              <a:rPr lang="en-US" sz="1200" i="1" kern="1200" dirty="0" smtClean="0">
                <a:solidFill>
                  <a:schemeClr val="tx1"/>
                </a:solidFill>
                <a:latin typeface="+mn-lt"/>
                <a:ea typeface="+mn-ea"/>
                <a:cs typeface="+mn-cs"/>
              </a:rPr>
              <a:t>xml</a:t>
            </a:r>
            <a:r>
              <a:rPr lang="en-US" sz="1200" kern="1200" dirty="0" smtClean="0">
                <a:solidFill>
                  <a:schemeClr val="tx1"/>
                </a:solidFill>
                <a:latin typeface="+mn-lt"/>
                <a:ea typeface="+mn-ea"/>
                <a:cs typeface="+mn-cs"/>
              </a:rPr>
              <a:t>, defined by OPMX (</a:t>
            </a:r>
            <a:r>
              <a:rPr lang="en-US" sz="1200" i="1" kern="1200" dirty="0" smtClean="0">
                <a:solidFill>
                  <a:schemeClr val="tx1"/>
                </a:solidFill>
                <a:latin typeface="+mn-lt"/>
                <a:ea typeface="+mn-ea"/>
                <a:cs typeface="+mn-cs"/>
              </a:rPr>
              <a:t>The Open Provenance Model XML Schema)</a:t>
            </a:r>
            <a:r>
              <a:rPr lang="en-US" sz="1200" kern="1200" dirty="0" smtClean="0">
                <a:solidFill>
                  <a:schemeClr val="tx1"/>
                </a:solidFill>
                <a:latin typeface="+mn-lt"/>
                <a:ea typeface="+mn-ea"/>
                <a:cs typeface="+mn-cs"/>
              </a:rPr>
              <a:t> (MOREAU; GROTH;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2010), a mapping to RDF with OPMV (</a:t>
            </a:r>
            <a:r>
              <a:rPr lang="en-US" sz="1200" i="1" kern="1200" dirty="0" smtClean="0">
                <a:solidFill>
                  <a:schemeClr val="tx1"/>
                </a:solidFill>
                <a:latin typeface="+mn-lt"/>
                <a:ea typeface="+mn-ea"/>
                <a:cs typeface="+mn-cs"/>
              </a:rPr>
              <a:t>The Open Provenance Model Vocabulary)</a:t>
            </a:r>
            <a:r>
              <a:rPr lang="en-US" sz="1200" kern="1200" dirty="0" smtClean="0">
                <a:solidFill>
                  <a:schemeClr val="tx1"/>
                </a:solidFill>
                <a:latin typeface="+mn-lt"/>
                <a:ea typeface="+mn-ea"/>
                <a:cs typeface="+mn-cs"/>
              </a:rPr>
              <a:t> (ZHAO, 2010) and OPMO (</a:t>
            </a:r>
            <a:r>
              <a:rPr lang="en-US" sz="1200" i="1" kern="1200" dirty="0" smtClean="0">
                <a:solidFill>
                  <a:schemeClr val="tx1"/>
                </a:solidFill>
                <a:latin typeface="+mn-lt"/>
                <a:ea typeface="+mn-ea"/>
                <a:cs typeface="+mn-cs"/>
              </a:rPr>
              <a:t>The Open Provenance Model OWL Ontology)</a:t>
            </a:r>
            <a:r>
              <a:rPr lang="en-US" sz="1200" kern="1200" dirty="0" smtClean="0">
                <a:solidFill>
                  <a:schemeClr val="tx1"/>
                </a:solidFill>
                <a:latin typeface="+mn-lt"/>
                <a:ea typeface="+mn-ea"/>
                <a:cs typeface="+mn-cs"/>
              </a:rPr>
              <a:t> (MOREAU; DING; </a:t>
            </a:r>
            <a:r>
              <a:rPr lang="en-US" sz="1200" i="1" kern="1200" dirty="0" smtClean="0">
                <a:solidFill>
                  <a:schemeClr val="tx1"/>
                </a:solidFill>
                <a:latin typeface="+mn-lt"/>
                <a:ea typeface="+mn-ea"/>
                <a:cs typeface="+mn-cs"/>
              </a:rPr>
              <a:t>et al.</a:t>
            </a:r>
            <a:r>
              <a:rPr lang="en-US" sz="1200" kern="1200" dirty="0" smtClean="0">
                <a:solidFill>
                  <a:schemeClr val="tx1"/>
                </a:solidFill>
                <a:latin typeface="+mn-lt"/>
                <a:ea typeface="+mn-ea"/>
                <a:cs typeface="+mn-cs"/>
              </a:rPr>
              <a:t>, 2010). Those are the only specifications produced, along with the </a:t>
            </a:r>
            <a:r>
              <a:rPr lang="en-US" sz="1200" i="1" kern="1200" dirty="0" smtClean="0">
                <a:solidFill>
                  <a:schemeClr val="tx1"/>
                </a:solidFill>
                <a:latin typeface="+mn-lt"/>
                <a:ea typeface="+mn-ea"/>
                <a:cs typeface="+mn-cs"/>
              </a:rPr>
              <a:t>Open Provenance Model Java Library </a:t>
            </a:r>
            <a:r>
              <a:rPr lang="en-US" sz="1200" kern="1200" dirty="0" smtClean="0">
                <a:solidFill>
                  <a:schemeClr val="tx1"/>
                </a:solidFill>
                <a:latin typeface="+mn-lt"/>
                <a:ea typeface="+mn-ea"/>
                <a:cs typeface="+mn-cs"/>
              </a:rPr>
              <a:t>(MOREAU, 2010b), and a JAXB-generated Java Library used by </a:t>
            </a:r>
            <a:r>
              <a:rPr lang="en-US" sz="1200" i="1" kern="1200" dirty="0" smtClean="0">
                <a:solidFill>
                  <a:schemeClr val="tx1"/>
                </a:solidFill>
                <a:latin typeface="+mn-lt"/>
                <a:ea typeface="+mn-ea"/>
                <a:cs typeface="+mn-cs"/>
              </a:rPr>
              <a:t>OPM Toolbox</a:t>
            </a:r>
            <a:r>
              <a:rPr lang="en-US" sz="1200" kern="1200" dirty="0" smtClean="0">
                <a:solidFill>
                  <a:schemeClr val="tx1"/>
                </a:solidFill>
                <a:latin typeface="+mn-lt"/>
                <a:ea typeface="+mn-ea"/>
                <a:cs typeface="+mn-cs"/>
              </a:rPr>
              <a:t> (MOREAU, 2010a) for creating a Java representation of OPM graphs and serializing them to or from a </a:t>
            </a:r>
            <a:r>
              <a:rPr lang="en-US" sz="1200" i="1" kern="1200" dirty="0" smtClean="0">
                <a:solidFill>
                  <a:schemeClr val="tx1"/>
                </a:solidFill>
                <a:latin typeface="+mn-lt"/>
                <a:ea typeface="+mn-ea"/>
                <a:cs typeface="+mn-cs"/>
              </a:rPr>
              <a:t>XML</a:t>
            </a:r>
            <a:r>
              <a:rPr lang="en-US" sz="1200" kern="1200" dirty="0" smtClean="0">
                <a:solidFill>
                  <a:schemeClr val="tx1"/>
                </a:solidFill>
                <a:latin typeface="+mn-lt"/>
                <a:ea typeface="+mn-ea"/>
                <a:cs typeface="+mn-cs"/>
              </a:rPr>
              <a:t> file. With the development of PROV, these other OPM specifications (Essential Profiles, Domain Specialization, and APIs) were left unfinished.</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At its core, is the conceptual data model that defines the common vocabulary used to describe provenance. Inside the data model, there is a set of constraints defined to aid developers in creating provenance programs to validate provenance statements. In order to support the interchange of provenance, PROV defined protocols to locate, access, and connect sets of provenance in order to aid in their interoperability.</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37</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Grafo de Causalidade: registra a trajetória de vida de um processo ou artefato</a:t>
            </a:r>
          </a:p>
          <a:p>
            <a:endParaRPr lang="pt-BR" dirty="0" smtClean="0">
              <a:latin typeface="Times New Roman" pitchFamily="18" charset="0"/>
            </a:endParaRPr>
          </a:p>
          <a:p>
            <a:r>
              <a:rPr lang="pt-BR" dirty="0" err="1" smtClean="0">
                <a:latin typeface="Times New Roman" pitchFamily="18" charset="0"/>
              </a:rPr>
              <a:t>Proveniencia</a:t>
            </a:r>
            <a:r>
              <a:rPr lang="pt-BR" dirty="0" smtClean="0">
                <a:latin typeface="Times New Roman" pitchFamily="18" charset="0"/>
              </a:rPr>
              <a:t> conta com um grafo orientado de </a:t>
            </a:r>
            <a:r>
              <a:rPr lang="pt-BR" dirty="0" err="1" smtClean="0">
                <a:latin typeface="Times New Roman" pitchFamily="18" charset="0"/>
              </a:rPr>
              <a:t>causualidades</a:t>
            </a:r>
            <a:r>
              <a:rPr lang="pt-BR" dirty="0" smtClean="0">
                <a:latin typeface="Times New Roman" pitchFamily="18" charset="0"/>
              </a:rPr>
              <a:t>, mantendo um registro de execuções passadas ou correntes.</a:t>
            </a:r>
          </a:p>
          <a:p>
            <a:r>
              <a:rPr lang="pt-BR" dirty="0" smtClean="0">
                <a:latin typeface="Times New Roman" pitchFamily="18" charset="0"/>
              </a:rPr>
              <a:t>Vale a pena lembrar que o grafo de </a:t>
            </a:r>
            <a:r>
              <a:rPr lang="pt-BR" dirty="0" err="1" smtClean="0">
                <a:latin typeface="Times New Roman" pitchFamily="18" charset="0"/>
              </a:rPr>
              <a:t>proveniencia</a:t>
            </a:r>
            <a:r>
              <a:rPr lang="pt-BR" dirty="0" smtClean="0">
                <a:latin typeface="Times New Roman" pitchFamily="18" charset="0"/>
              </a:rPr>
              <a:t> não é uma descrição do que pode ter ocorrido, e sim os fatos que ocorreram.</a:t>
            </a:r>
          </a:p>
          <a:p>
            <a:r>
              <a:rPr lang="pt-BR" dirty="0" smtClean="0">
                <a:latin typeface="Times New Roman" pitchFamily="18" charset="0"/>
              </a:rPr>
              <a:t>A orientação de um grafo de </a:t>
            </a:r>
            <a:r>
              <a:rPr lang="pt-BR" dirty="0" err="1" smtClean="0">
                <a:latin typeface="Times New Roman" pitchFamily="18" charset="0"/>
              </a:rPr>
              <a:t>proveniencia</a:t>
            </a:r>
            <a:r>
              <a:rPr lang="pt-BR" dirty="0" smtClean="0">
                <a:latin typeface="Times New Roman" pitchFamily="18" charset="0"/>
              </a:rPr>
              <a:t> é do presente para o passado.</a:t>
            </a:r>
          </a:p>
          <a:p>
            <a:endParaRPr lang="pt-BR"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Times New Roman" pitchFamily="18" charset="0"/>
              </a:rPr>
              <a:t>Os nós no grafo de </a:t>
            </a:r>
            <a:r>
              <a:rPr lang="pt-BR" dirty="0" err="1" smtClean="0">
                <a:latin typeface="Times New Roman" pitchFamily="18" charset="0"/>
              </a:rPr>
              <a:t>proveniencia</a:t>
            </a:r>
            <a:r>
              <a:rPr lang="pt-BR" dirty="0" smtClean="0">
                <a:latin typeface="Times New Roman" pitchFamily="18" charset="0"/>
              </a:rPr>
              <a:t> podem ser de 3 tipos: Artefatos ou </a:t>
            </a:r>
            <a:r>
              <a:rPr lang="pt-BR" dirty="0" err="1" smtClean="0">
                <a:latin typeface="Times New Roman" pitchFamily="18" charset="0"/>
              </a:rPr>
              <a:t>tambem</a:t>
            </a:r>
            <a:r>
              <a:rPr lang="pt-BR" dirty="0" smtClean="0">
                <a:latin typeface="Times New Roman" pitchFamily="18" charset="0"/>
              </a:rPr>
              <a:t> chamados de entidades, processos ou atividades, e de agentes.</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Quando do surgimento do PROV, o OPM já vinha sendo utilizado em diversas abordagens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No entanto, existe a possibilidade de o PROV se tornar o modelo padrão de proveniência uma vez que este é apoiado por um órgão de peso como o W3C.</a:t>
            </a:r>
          </a:p>
          <a:p>
            <a:pPr marL="0" marR="0" lvl="1"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Isto culminaria em um processo de migração em massa dos sistemas existentes que utilizam o OPM para o PROV. </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Realizar um estudo comparativo entre estes modelos de proveniência </a:t>
            </a:r>
          </a:p>
          <a:p>
            <a:pPr lvl="1"/>
            <a:r>
              <a:rPr lang="pt-BR" dirty="0" smtClean="0"/>
              <a:t>Apresentar um mapeamento dos modelos</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O OPM </a:t>
            </a:r>
            <a:r>
              <a:rPr lang="en-US" dirty="0" err="1" smtClean="0"/>
              <a:t>surgiu</a:t>
            </a:r>
            <a:r>
              <a:rPr lang="en-US" dirty="0" smtClean="0"/>
              <a:t> </a:t>
            </a:r>
            <a:r>
              <a:rPr lang="en-US" dirty="0" err="1" smtClean="0"/>
              <a:t>como</a:t>
            </a:r>
            <a:r>
              <a:rPr lang="en-US" dirty="0" smtClean="0"/>
              <a:t> </a:t>
            </a:r>
            <a:r>
              <a:rPr lang="en-US" dirty="0" err="1" smtClean="0"/>
              <a:t>resultado</a:t>
            </a:r>
            <a:r>
              <a:rPr lang="en-US" dirty="0" smtClean="0"/>
              <a:t> dos 2 </a:t>
            </a:r>
            <a:r>
              <a:rPr lang="en-US" dirty="0" err="1" smtClean="0"/>
              <a:t>primeiros</a:t>
            </a:r>
            <a:r>
              <a:rPr lang="en-US" dirty="0" smtClean="0"/>
              <a:t> </a:t>
            </a:r>
            <a:r>
              <a:rPr lang="en-US" dirty="0" err="1" smtClean="0"/>
              <a:t>desafios</a:t>
            </a:r>
            <a:r>
              <a:rPr lang="en-US" dirty="0" smtClean="0"/>
              <a:t> de </a:t>
            </a:r>
            <a:r>
              <a:rPr lang="en-US" dirty="0" err="1" smtClean="0"/>
              <a:t>proveniencia</a:t>
            </a:r>
            <a:r>
              <a:rPr lang="en-US" baseline="0" dirty="0" smtClean="0"/>
              <a:t> </a:t>
            </a:r>
            <a:r>
              <a:rPr lang="en-US" baseline="0" dirty="0" err="1" smtClean="0"/>
              <a:t>propostos</a:t>
            </a:r>
            <a:r>
              <a:rPr lang="en-US" baseline="0" dirty="0" smtClean="0"/>
              <a:t> </a:t>
            </a:r>
            <a:r>
              <a:rPr lang="en-US" baseline="0" dirty="0" err="1" smtClean="0"/>
              <a:t>pelo</a:t>
            </a:r>
            <a:r>
              <a:rPr lang="en-US" baseline="0" dirty="0" smtClean="0"/>
              <a:t> IPAW.</a:t>
            </a:r>
          </a:p>
          <a:p>
            <a:endParaRPr lang="en-US" baseline="0" dirty="0" smtClean="0"/>
          </a:p>
          <a:p>
            <a:r>
              <a:rPr lang="pt-BR" sz="2800" dirty="0" smtClean="0"/>
              <a:t>Resultado dos Desafios de Proveniência (</a:t>
            </a:r>
            <a:r>
              <a:rPr lang="pt-BR" sz="2800" i="1" dirty="0" err="1" smtClean="0"/>
              <a:t>Provenance</a:t>
            </a:r>
            <a:r>
              <a:rPr lang="pt-BR" sz="2800" i="1" dirty="0" smtClean="0"/>
              <a:t> </a:t>
            </a:r>
            <a:r>
              <a:rPr lang="pt-BR" sz="2800" i="1" dirty="0" err="1" smtClean="0"/>
              <a:t>Challenges</a:t>
            </a:r>
            <a:r>
              <a:rPr lang="pt-BR" sz="2800" dirty="0" smtClean="0"/>
              <a:t>) propostos no contexto do IPAW</a:t>
            </a:r>
          </a:p>
          <a:p>
            <a:endParaRPr lang="pt-BR" sz="2800" dirty="0" smtClean="0"/>
          </a:p>
          <a:p>
            <a:pPr lvl="1"/>
            <a:r>
              <a:rPr lang="pt-BR" sz="2400" b="1" i="1" dirty="0" smtClean="0"/>
              <a:t>1º Desafio</a:t>
            </a:r>
            <a:r>
              <a:rPr lang="pt-BR" sz="2400" dirty="0" smtClean="0"/>
              <a:t>: </a:t>
            </a:r>
            <a:r>
              <a:rPr lang="pt-BR" sz="2400" i="1" dirty="0" smtClean="0"/>
              <a:t>entender as capacidades dos diferentes sistemas de proveniência e expressar suas representações de proveniência.</a:t>
            </a:r>
            <a:endParaRPr lang="pt-BR" sz="2000" i="1" dirty="0" smtClean="0"/>
          </a:p>
          <a:p>
            <a:pPr lvl="1"/>
            <a:endParaRPr lang="en-US" dirty="0" smtClean="0"/>
          </a:p>
          <a:p>
            <a:pPr lvl="1"/>
            <a:r>
              <a:rPr lang="pt-BR" sz="2400" b="1" i="1" dirty="0" smtClean="0"/>
              <a:t>2º Desafio</a:t>
            </a:r>
            <a:r>
              <a:rPr lang="pt-BR" sz="2400" dirty="0" smtClean="0"/>
              <a:t>: </a:t>
            </a:r>
            <a:r>
              <a:rPr lang="pt-BR" sz="2400" i="1" dirty="0" smtClean="0"/>
              <a:t>estabelecimento de interoperabilidade entre os sistemas, por meio de troca de informações de proveniência.</a:t>
            </a:r>
            <a:endParaRPr lang="en-US" i="1"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pt-BR" b="1" i="1" dirty="0" smtClean="0"/>
              <a:t>Artefato (Círculo - A)</a:t>
            </a:r>
            <a:r>
              <a:rPr lang="pt-BR" dirty="0" smtClean="0"/>
              <a:t>: </a:t>
            </a:r>
            <a:r>
              <a:rPr lang="pt-BR" i="1" dirty="0" smtClean="0"/>
              <a:t>Entidades imutáveis que podem representar um objeto físico ou uma representação digital de um sistema de computador.</a:t>
            </a:r>
          </a:p>
          <a:p>
            <a:pPr lvl="1"/>
            <a:endParaRPr lang="en-US" i="1" dirty="0" smtClean="0"/>
          </a:p>
          <a:p>
            <a:pPr lvl="1"/>
            <a:r>
              <a:rPr lang="pt-BR" b="1" i="1" dirty="0" smtClean="0"/>
              <a:t>Processo (Retângulo - P)</a:t>
            </a:r>
            <a:r>
              <a:rPr lang="pt-BR" dirty="0" smtClean="0"/>
              <a:t>: </a:t>
            </a:r>
            <a:r>
              <a:rPr lang="pt-BR" i="1" dirty="0" smtClean="0"/>
              <a:t>Ação ou conjunto de ações realizadas ou causadas por artefatos que irão resultar em novos artefatos.</a:t>
            </a:r>
          </a:p>
          <a:p>
            <a:pPr lvl="1"/>
            <a:endParaRPr lang="en-US" i="1" dirty="0" smtClean="0"/>
          </a:p>
          <a:p>
            <a:pPr lvl="1"/>
            <a:r>
              <a:rPr lang="pt-BR" b="1" i="1" dirty="0" smtClean="0"/>
              <a:t>Agentes (Octógono - </a:t>
            </a:r>
            <a:r>
              <a:rPr lang="pt-BR" b="1" i="1" dirty="0" err="1" smtClean="0"/>
              <a:t>Ag</a:t>
            </a:r>
            <a:r>
              <a:rPr lang="pt-BR" b="1" i="1" dirty="0" smtClean="0"/>
              <a:t>)</a:t>
            </a:r>
            <a:r>
              <a:rPr lang="pt-BR" dirty="0" smtClean="0"/>
              <a:t>: </a:t>
            </a:r>
            <a:r>
              <a:rPr lang="pt-BR" i="1" dirty="0" smtClean="0"/>
              <a:t>Entidade contextual que age como catalisador de um processo, possibilitando, facilitando, controlando ou afetando sua execução.</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Vale lembrar que o OPM visa sempre representar os acontecimentos passados, podendo até registrar um evento que ainda não tenha sido finalizado, mas nunca representando um evento do futuro. Dessa forma, seu foco está na proveniência retrospectiva em detrimento da prospectiva </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b="0" i="0" dirty="0" smtClean="0"/>
              <a:t>Relações possíveis no OPM.</a:t>
            </a:r>
          </a:p>
          <a:p>
            <a:r>
              <a:rPr lang="pt-BR" b="0" i="0" dirty="0" smtClean="0"/>
              <a:t>Não</a:t>
            </a:r>
            <a:r>
              <a:rPr lang="pt-BR" b="0" i="0" baseline="0" dirty="0" smtClean="0"/>
              <a:t> necessita citar todas, apenas umas duas.</a:t>
            </a:r>
            <a:endParaRPr lang="pt-BR" b="0" i="0" dirty="0" smtClean="0"/>
          </a:p>
          <a:p>
            <a:endParaRPr lang="pt-BR" b="1" i="1" dirty="0" smtClean="0"/>
          </a:p>
          <a:p>
            <a:r>
              <a:rPr lang="pt-BR" b="1" i="1" dirty="0" err="1" smtClean="0"/>
              <a:t>used</a:t>
            </a:r>
            <a:r>
              <a:rPr lang="pt-BR" b="1" i="1" dirty="0" smtClean="0"/>
              <a:t>:</a:t>
            </a:r>
            <a:r>
              <a:rPr lang="pt-BR" b="1" dirty="0" smtClean="0"/>
              <a:t> </a:t>
            </a:r>
            <a:r>
              <a:rPr lang="pt-BR" dirty="0" smtClean="0"/>
              <a:t>Relação entre </a:t>
            </a:r>
            <a:r>
              <a:rPr lang="pt-BR" i="1" dirty="0" smtClean="0"/>
              <a:t>processo</a:t>
            </a:r>
            <a:r>
              <a:rPr lang="pt-BR" dirty="0" smtClean="0"/>
              <a:t> e </a:t>
            </a:r>
            <a:r>
              <a:rPr lang="pt-BR" i="1" dirty="0" smtClean="0"/>
              <a:t>artefato</a:t>
            </a:r>
            <a:r>
              <a:rPr lang="pt-BR" dirty="0" smtClean="0"/>
              <a:t>. Indica a dependência do </a:t>
            </a:r>
            <a:r>
              <a:rPr lang="pt-BR" i="1" dirty="0" smtClean="0"/>
              <a:t>artefato</a:t>
            </a:r>
            <a:r>
              <a:rPr lang="pt-BR" dirty="0" smtClean="0"/>
              <a:t> para a execução do </a:t>
            </a:r>
            <a:r>
              <a:rPr lang="pt-BR" i="1" dirty="0" smtClean="0"/>
              <a:t>processo</a:t>
            </a:r>
            <a:r>
              <a:rPr lang="pt-BR" dirty="0" smtClean="0"/>
              <a:t>. Um </a:t>
            </a:r>
            <a:r>
              <a:rPr lang="pt-BR" i="1" dirty="0" smtClean="0"/>
              <a:t>artefato</a:t>
            </a:r>
            <a:r>
              <a:rPr lang="pt-BR" dirty="0" smtClean="0"/>
              <a:t> pode ser solicitado por diversos </a:t>
            </a:r>
            <a:r>
              <a:rPr lang="pt-BR" i="1" dirty="0" smtClean="0"/>
              <a:t>Processos</a:t>
            </a:r>
            <a:r>
              <a:rPr lang="pt-BR" dirty="0" smtClean="0"/>
              <a:t>. </a:t>
            </a:r>
            <a:endParaRPr lang="en-US" dirty="0" smtClean="0"/>
          </a:p>
          <a:p>
            <a:r>
              <a:rPr lang="pt-BR" b="1" i="1" dirty="0" err="1" smtClean="0"/>
              <a:t>wasGeneratedBy</a:t>
            </a:r>
            <a:r>
              <a:rPr lang="pt-BR" b="1" i="1" dirty="0" smtClean="0"/>
              <a:t>:</a:t>
            </a:r>
            <a:r>
              <a:rPr lang="pt-BR" b="1" dirty="0" smtClean="0"/>
              <a:t> </a:t>
            </a:r>
            <a:r>
              <a:rPr lang="pt-BR" dirty="0" smtClean="0"/>
              <a:t>Relação entre </a:t>
            </a:r>
            <a:r>
              <a:rPr lang="pt-BR" i="1" dirty="0" smtClean="0"/>
              <a:t>artefato</a:t>
            </a:r>
            <a:r>
              <a:rPr lang="pt-BR" dirty="0" smtClean="0"/>
              <a:t> e </a:t>
            </a:r>
            <a:r>
              <a:rPr lang="pt-BR" i="1" dirty="0" smtClean="0"/>
              <a:t>processo</a:t>
            </a:r>
            <a:r>
              <a:rPr lang="pt-BR" dirty="0" smtClean="0"/>
              <a:t>, indicando que o </a:t>
            </a:r>
            <a:r>
              <a:rPr lang="pt-BR" i="1" dirty="0" smtClean="0"/>
              <a:t>Artefato</a:t>
            </a:r>
            <a:r>
              <a:rPr lang="pt-BR" dirty="0" smtClean="0"/>
              <a:t> foi gerado pelo </a:t>
            </a:r>
            <a:r>
              <a:rPr lang="pt-BR" i="1" dirty="0" smtClean="0"/>
              <a:t>Processo</a:t>
            </a:r>
            <a:r>
              <a:rPr lang="pt-BR" dirty="0" smtClean="0"/>
              <a:t>.</a:t>
            </a:r>
            <a:endParaRPr lang="en-US" dirty="0" smtClean="0"/>
          </a:p>
          <a:p>
            <a:r>
              <a:rPr lang="pt-BR" b="1" i="1" dirty="0" err="1" smtClean="0"/>
              <a:t>wasControlledBy</a:t>
            </a:r>
            <a:r>
              <a:rPr lang="pt-BR" b="1" i="1" dirty="0" smtClean="0"/>
              <a:t>:</a:t>
            </a:r>
            <a:r>
              <a:rPr lang="pt-BR" b="1" dirty="0" smtClean="0"/>
              <a:t> </a:t>
            </a:r>
            <a:r>
              <a:rPr lang="pt-BR" dirty="0" smtClean="0"/>
              <a:t>Relação entre </a:t>
            </a:r>
            <a:r>
              <a:rPr lang="pt-BR" i="1" dirty="0" smtClean="0"/>
              <a:t>processo</a:t>
            </a:r>
            <a:r>
              <a:rPr lang="pt-BR" dirty="0" smtClean="0"/>
              <a:t> e </a:t>
            </a:r>
            <a:r>
              <a:rPr lang="pt-BR" i="1" dirty="0" smtClean="0"/>
              <a:t>agente</a:t>
            </a:r>
            <a:r>
              <a:rPr lang="pt-BR" dirty="0" smtClean="0"/>
              <a:t>, indicando que o </a:t>
            </a:r>
            <a:r>
              <a:rPr lang="pt-BR" i="1" dirty="0" smtClean="0"/>
              <a:t>processo</a:t>
            </a:r>
            <a:r>
              <a:rPr lang="pt-BR" dirty="0" smtClean="0"/>
              <a:t> foi controlado pelo </a:t>
            </a:r>
            <a:r>
              <a:rPr lang="pt-BR" i="1" dirty="0" smtClean="0"/>
              <a:t>agente</a:t>
            </a:r>
            <a:r>
              <a:rPr lang="pt-BR" dirty="0" smtClean="0"/>
              <a:t>. 	Essa relação especifica que todas as etapas do </a:t>
            </a:r>
            <a:r>
              <a:rPr lang="pt-BR" i="1" dirty="0" smtClean="0"/>
              <a:t>processo</a:t>
            </a:r>
            <a:r>
              <a:rPr lang="pt-BR" dirty="0" smtClean="0"/>
              <a:t>, desde a sua inicialização até sua finalização, foram controladas pelo </a:t>
            </a:r>
            <a:r>
              <a:rPr lang="pt-BR" i="1" dirty="0" smtClean="0"/>
              <a:t>agente</a:t>
            </a:r>
            <a:r>
              <a:rPr lang="pt-BR" dirty="0" smtClean="0"/>
              <a:t>. Um mesmo </a:t>
            </a:r>
            <a:r>
              <a:rPr lang="pt-BR" i="1" dirty="0" smtClean="0"/>
              <a:t>agente</a:t>
            </a:r>
            <a:r>
              <a:rPr lang="pt-BR" dirty="0" smtClean="0"/>
              <a:t> pode controlar mais de um </a:t>
            </a:r>
            <a:r>
              <a:rPr lang="pt-BR" i="1" dirty="0" smtClean="0"/>
              <a:t>processo</a:t>
            </a:r>
            <a:r>
              <a:rPr lang="pt-BR" dirty="0" smtClean="0"/>
              <a:t>, mas também pode ocorrer de um </a:t>
            </a:r>
            <a:r>
              <a:rPr lang="pt-BR" i="1" dirty="0" smtClean="0"/>
              <a:t>processo</a:t>
            </a:r>
            <a:r>
              <a:rPr lang="pt-BR" dirty="0" smtClean="0"/>
              <a:t> ser controlado por mais de um </a:t>
            </a:r>
            <a:r>
              <a:rPr lang="pt-BR" i="1" dirty="0" smtClean="0"/>
              <a:t>agente</a:t>
            </a:r>
            <a:r>
              <a:rPr lang="pt-BR" dirty="0" smtClean="0"/>
              <a:t>.</a:t>
            </a:r>
            <a:endParaRPr lang="en-US" dirty="0" smtClean="0"/>
          </a:p>
          <a:p>
            <a:r>
              <a:rPr lang="pt-BR" b="1" i="1" dirty="0" err="1" smtClean="0"/>
              <a:t>wasTriggeredBy</a:t>
            </a:r>
            <a:r>
              <a:rPr lang="pt-BR" b="1" i="1" dirty="0" smtClean="0"/>
              <a:t>:</a:t>
            </a:r>
            <a:r>
              <a:rPr lang="pt-BR" b="1" dirty="0" smtClean="0"/>
              <a:t> </a:t>
            </a:r>
            <a:r>
              <a:rPr lang="pt-BR" dirty="0" smtClean="0"/>
              <a:t>Relação entre </a:t>
            </a:r>
            <a:r>
              <a:rPr lang="pt-BR" i="1" dirty="0" smtClean="0"/>
              <a:t>processos</a:t>
            </a:r>
            <a:r>
              <a:rPr lang="pt-BR" dirty="0" smtClean="0"/>
              <a:t>, indicando que um </a:t>
            </a:r>
            <a:r>
              <a:rPr lang="pt-BR" i="1" dirty="0" smtClean="0"/>
              <a:t>processo</a:t>
            </a:r>
            <a:r>
              <a:rPr lang="pt-BR" dirty="0" smtClean="0"/>
              <a:t> foi desencadeado por outro </a:t>
            </a:r>
            <a:r>
              <a:rPr lang="pt-BR" i="1" dirty="0" smtClean="0"/>
              <a:t>processo</a:t>
            </a:r>
            <a:r>
              <a:rPr lang="pt-BR" dirty="0" smtClean="0"/>
              <a:t>.</a:t>
            </a:r>
            <a:endParaRPr lang="en-US" dirty="0" smtClean="0"/>
          </a:p>
          <a:p>
            <a:r>
              <a:rPr lang="pt-BR" b="1" i="1" dirty="0" err="1" smtClean="0"/>
              <a:t>wasDerivedFrom</a:t>
            </a:r>
            <a:r>
              <a:rPr lang="pt-BR" b="1" i="1" dirty="0" smtClean="0"/>
              <a:t>:</a:t>
            </a:r>
            <a:r>
              <a:rPr lang="pt-BR" b="1" dirty="0" smtClean="0"/>
              <a:t> </a:t>
            </a:r>
            <a:r>
              <a:rPr lang="pt-BR" dirty="0" smtClean="0"/>
              <a:t>Relação entre </a:t>
            </a:r>
            <a:r>
              <a:rPr lang="pt-BR" i="1" dirty="0" smtClean="0"/>
              <a:t>artefatos</a:t>
            </a:r>
            <a:r>
              <a:rPr lang="pt-BR" dirty="0" smtClean="0"/>
              <a:t>, indicando que um </a:t>
            </a:r>
            <a:r>
              <a:rPr lang="pt-BR" i="1" dirty="0" smtClean="0"/>
              <a:t>artefato</a:t>
            </a:r>
            <a:r>
              <a:rPr lang="pt-BR" dirty="0" smtClean="0"/>
              <a:t> foi originado por outro </a:t>
            </a:r>
            <a:r>
              <a:rPr lang="pt-BR" i="1" dirty="0" smtClean="0"/>
              <a:t>artefato</a:t>
            </a:r>
            <a:r>
              <a:rPr lang="pt-BR"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participaram diversos pesquisadores responsáveis pelo OPM</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 </a:t>
            </a:r>
            <a:r>
              <a:rPr lang="en-US" dirty="0" err="1" smtClean="0"/>
              <a:t>prov</a:t>
            </a:r>
            <a:r>
              <a:rPr lang="en-US" dirty="0" smtClean="0"/>
              <a:t> </a:t>
            </a:r>
            <a:r>
              <a:rPr lang="en-US" dirty="0" err="1" smtClean="0"/>
              <a:t>permite</a:t>
            </a:r>
            <a:r>
              <a:rPr lang="en-US" dirty="0" smtClean="0"/>
              <a:t> </a:t>
            </a:r>
            <a:r>
              <a:rPr lang="en-US" dirty="0" err="1" smtClean="0"/>
              <a:t>classificar</a:t>
            </a:r>
            <a:r>
              <a:rPr lang="en-US" dirty="0" smtClean="0"/>
              <a:t> a </a:t>
            </a:r>
            <a:r>
              <a:rPr lang="en-US" dirty="0" err="1" smtClean="0"/>
              <a:t>proveniencia</a:t>
            </a:r>
            <a:r>
              <a:rPr lang="en-US" baseline="0" dirty="0" smtClean="0"/>
              <a:t> de dados </a:t>
            </a:r>
            <a:r>
              <a:rPr lang="en-US" baseline="0" dirty="0" err="1" smtClean="0"/>
              <a:t>em</a:t>
            </a:r>
            <a:r>
              <a:rPr lang="en-US" baseline="0" dirty="0" smtClean="0"/>
              <a:t> </a:t>
            </a:r>
            <a:r>
              <a:rPr lang="en-US" baseline="0" dirty="0" err="1" smtClean="0"/>
              <a:t>tres</a:t>
            </a:r>
            <a:r>
              <a:rPr lang="en-US" baseline="0" dirty="0" smtClean="0"/>
              <a:t> </a:t>
            </a:r>
            <a:r>
              <a:rPr lang="en-US" baseline="0" dirty="0" err="1" smtClean="0"/>
              <a:t>tipos</a:t>
            </a:r>
            <a:endParaRPr lang="en-US" baseline="0" dirty="0" smtClean="0"/>
          </a:p>
          <a:p>
            <a:endParaRPr lang="en-US" baseline="0" dirty="0" smtClean="0"/>
          </a:p>
          <a:p>
            <a:pPr lvl="1"/>
            <a:r>
              <a:rPr lang="pt-BR" b="1" dirty="0" smtClean="0"/>
              <a:t>Centralizado em Agentes</a:t>
            </a:r>
            <a:r>
              <a:rPr lang="pt-BR" dirty="0" smtClean="0"/>
              <a:t>: </a:t>
            </a:r>
            <a:r>
              <a:rPr lang="pt-BR" i="1" dirty="0" smtClean="0"/>
              <a:t>Especificar </a:t>
            </a:r>
            <a:r>
              <a:rPr lang="pt-BR" i="1" u="sng" dirty="0" smtClean="0"/>
              <a:t>quem</a:t>
            </a:r>
            <a:r>
              <a:rPr lang="pt-BR" i="1" dirty="0" smtClean="0"/>
              <a:t> executou certas ações ou gerou certos objetos</a:t>
            </a:r>
          </a:p>
          <a:p>
            <a:pPr lvl="1"/>
            <a:endParaRPr lang="en-US" dirty="0" smtClean="0"/>
          </a:p>
          <a:p>
            <a:pPr lvl="1"/>
            <a:r>
              <a:rPr lang="pt-BR" b="1" dirty="0" smtClean="0"/>
              <a:t>Centralizada em Objetos</a:t>
            </a:r>
            <a:r>
              <a:rPr lang="pt-BR" dirty="0" smtClean="0"/>
              <a:t>:</a:t>
            </a:r>
            <a:r>
              <a:rPr lang="pt-BR" i="1" dirty="0" smtClean="0"/>
              <a:t> Especificar </a:t>
            </a:r>
            <a:r>
              <a:rPr lang="pt-BR" i="1" u="sng" dirty="0" smtClean="0"/>
              <a:t>quais</a:t>
            </a:r>
            <a:r>
              <a:rPr lang="pt-BR" i="1" dirty="0" smtClean="0"/>
              <a:t> são as partes que compõem um objeto</a:t>
            </a:r>
          </a:p>
          <a:p>
            <a:pPr marL="457200" marR="0" lvl="1" indent="0" algn="l" defTabSz="914400" rtl="0" eaLnBrk="1" fontAlgn="auto" latinLnBrk="0" hangingPunct="1">
              <a:lnSpc>
                <a:spcPct val="100000"/>
              </a:lnSpc>
              <a:spcBef>
                <a:spcPts val="0"/>
              </a:spcBef>
              <a:spcAft>
                <a:spcPts val="0"/>
              </a:spcAft>
              <a:buClrTx/>
              <a:buSzTx/>
              <a:buFontTx/>
              <a:buNone/>
              <a:tabLst/>
              <a:defRPr/>
            </a:pPr>
            <a:r>
              <a:rPr lang="pt-BR" i="1" dirty="0" smtClean="0"/>
              <a:t>Especificar as </a:t>
            </a:r>
            <a:r>
              <a:rPr lang="pt-BR" b="1" i="1" dirty="0" smtClean="0"/>
              <a:t>origens</a:t>
            </a:r>
            <a:r>
              <a:rPr lang="pt-BR" i="1" dirty="0" smtClean="0"/>
              <a:t> dos objetos</a:t>
            </a:r>
          </a:p>
          <a:p>
            <a:pPr lvl="1"/>
            <a:endParaRPr lang="en-US" dirty="0" smtClean="0"/>
          </a:p>
          <a:p>
            <a:pPr lvl="1"/>
            <a:r>
              <a:rPr lang="pt-BR" b="1" dirty="0" smtClean="0"/>
              <a:t>Centralizada em Processos</a:t>
            </a:r>
            <a:r>
              <a:rPr lang="pt-BR" dirty="0" smtClean="0"/>
              <a:t>:</a:t>
            </a:r>
            <a:r>
              <a:rPr lang="pt-BR" i="1" dirty="0" smtClean="0"/>
              <a:t> Especificar </a:t>
            </a:r>
            <a:r>
              <a:rPr lang="pt-BR" i="1" u="sng" dirty="0" smtClean="0"/>
              <a:t>como</a:t>
            </a:r>
            <a:r>
              <a:rPr lang="pt-BR" i="1" dirty="0" smtClean="0"/>
              <a:t> foram geradas as informações em questão.</a:t>
            </a:r>
            <a:endParaRPr lang="en-US" i="1" dirty="0" smtClean="0"/>
          </a:p>
          <a:p>
            <a:endParaRPr lang="en-US" dirty="0" smtClean="0"/>
          </a:p>
          <a:p>
            <a:endParaRPr lang="en-US" dirty="0" smtClean="0"/>
          </a:p>
          <a:p>
            <a:r>
              <a:rPr lang="en-US" sz="1200" b="0" i="0" kern="1200" dirty="0" smtClean="0">
                <a:solidFill>
                  <a:schemeClr val="tx1"/>
                </a:solidFill>
                <a:latin typeface="+mn-lt"/>
                <a:ea typeface="+mn-ea"/>
                <a:cs typeface="+mn-cs"/>
              </a:rPr>
              <a:t>One perspective might focus on </a:t>
            </a:r>
            <a:r>
              <a:rPr lang="en-US" sz="1200" b="0" i="1" kern="1200" dirty="0" smtClean="0">
                <a:solidFill>
                  <a:schemeClr val="tx1"/>
                </a:solidFill>
                <a:latin typeface="+mn-lt"/>
                <a:ea typeface="+mn-ea"/>
                <a:cs typeface="+mn-cs"/>
              </a:rPr>
              <a:t>agent-centered provenance</a:t>
            </a:r>
            <a:r>
              <a:rPr lang="en-US" sz="1200" b="0" i="0" kern="1200" dirty="0" smtClean="0">
                <a:solidFill>
                  <a:schemeClr val="tx1"/>
                </a:solidFill>
                <a:latin typeface="+mn-lt"/>
                <a:ea typeface="+mn-ea"/>
                <a:cs typeface="+mn-cs"/>
              </a:rPr>
              <a:t>, that is, what people or organizations were involved in generating or manipulating the information in question. For example, in the provenance of a picture in a news article we might capture the photographer who took it, the person that edited it, and the newspaper that published it.</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second perspective might focus on </a:t>
            </a:r>
            <a:r>
              <a:rPr lang="en-US" sz="1200" b="0" i="1" kern="1200" dirty="0" smtClean="0">
                <a:solidFill>
                  <a:schemeClr val="tx1"/>
                </a:solidFill>
                <a:latin typeface="+mn-lt"/>
                <a:ea typeface="+mn-ea"/>
                <a:cs typeface="+mn-cs"/>
              </a:rPr>
              <a:t>object-centered provenance</a:t>
            </a:r>
            <a:r>
              <a:rPr lang="en-US" sz="1200" b="0" i="0" kern="1200" dirty="0" smtClean="0">
                <a:solidFill>
                  <a:schemeClr val="tx1"/>
                </a:solidFill>
                <a:latin typeface="+mn-lt"/>
                <a:ea typeface="+mn-ea"/>
                <a:cs typeface="+mn-cs"/>
              </a:rPr>
              <a:t>, by tracing the origins of portions of a document to other documents. An example is having a web page that was assembled from content from a news article, quotes of interviews with experts, and a chart that plots data from a government agency.</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third perspective one might take is on </a:t>
            </a:r>
            <a:r>
              <a:rPr lang="en-US" sz="1200" b="0" i="1" kern="1200" dirty="0" smtClean="0">
                <a:solidFill>
                  <a:schemeClr val="tx1"/>
                </a:solidFill>
                <a:latin typeface="+mn-lt"/>
                <a:ea typeface="+mn-ea"/>
                <a:cs typeface="+mn-cs"/>
              </a:rPr>
              <a:t>process-centered provenance</a:t>
            </a:r>
            <a:r>
              <a:rPr lang="en-US" sz="1200" b="0" i="0" kern="1200" dirty="0" smtClean="0">
                <a:solidFill>
                  <a:schemeClr val="tx1"/>
                </a:solidFill>
                <a:latin typeface="+mn-lt"/>
                <a:ea typeface="+mn-ea"/>
                <a:cs typeface="+mn-cs"/>
              </a:rPr>
              <a:t>, capturing the actions and steps taken to generate the information in question. For example, a chart may have been generated by invoking a service to retrieve data from a database, then extracting certain statistics from the data using some statistics package, and finally processing these results with a graphing tool.</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b="0"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8" name="Espaço Reservado para Rodapé 7"/>
          <p:cNvSpPr>
            <a:spLocks noGrp="1"/>
          </p:cNvSpPr>
          <p:nvPr>
            <p:ph type="ftr" sz="quarter" idx="11"/>
          </p:nvPr>
        </p:nvSpPr>
        <p:spPr/>
        <p:txBody>
          <a:bodyPr/>
          <a:lstStyle/>
          <a:p>
            <a:r>
              <a:rPr lang="pt-BR" smtClean="0"/>
              <a:t>Título</a:t>
            </a:r>
            <a:endParaRPr lang="pt-BR"/>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4" name="Espaço Reservado para Rodapé 3"/>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3" name="Espaço Reservado para Rodapé 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pt-BR" b="1" dirty="0" smtClean="0"/>
              <a:t>Comparação entre os Modelos de Proveniência</a:t>
            </a:r>
            <a:endParaRPr lang="pt-BR" dirty="0" smtClean="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457200" y="500050"/>
            <a:ext cx="8229600"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pt-BR" dirty="0" smtClean="0"/>
              <a:t>Título</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b="1" dirty="0" smtClean="0"/>
              <a:t>Uma Comparação entre os Modelos de Proveniência </a:t>
            </a:r>
            <a:br>
              <a:rPr lang="pt-BR" b="1" dirty="0" smtClean="0"/>
            </a:br>
            <a:r>
              <a:rPr lang="pt-BR" b="1" dirty="0" smtClean="0"/>
              <a:t>OPM e PROV</a:t>
            </a:r>
            <a:endParaRPr lang="en-US" dirty="0"/>
          </a:p>
        </p:txBody>
      </p:sp>
      <p:sp>
        <p:nvSpPr>
          <p:cNvPr id="3" name="Subtitle 2"/>
          <p:cNvSpPr>
            <a:spLocks noGrp="1"/>
          </p:cNvSpPr>
          <p:nvPr>
            <p:ph type="subTitle" idx="1"/>
          </p:nvPr>
        </p:nvSpPr>
        <p:spPr/>
        <p:txBody>
          <a:bodyPr>
            <a:normAutofit fontScale="62500" lnSpcReduction="20000"/>
          </a:bodyPr>
          <a:lstStyle/>
          <a:p>
            <a:r>
              <a:rPr lang="pt-BR" dirty="0" smtClean="0"/>
              <a:t>Bárbara Bivar</a:t>
            </a:r>
            <a:r>
              <a:rPr lang="pt-BR" baseline="30000" dirty="0" smtClean="0"/>
              <a:t>1</a:t>
            </a:r>
            <a:r>
              <a:rPr lang="pt-BR" dirty="0" smtClean="0"/>
              <a:t>, Lucas Santos</a:t>
            </a:r>
            <a:r>
              <a:rPr lang="pt-BR" baseline="30000" dirty="0" smtClean="0"/>
              <a:t>1</a:t>
            </a:r>
            <a:r>
              <a:rPr lang="pt-BR" dirty="0" smtClean="0"/>
              <a:t>, </a:t>
            </a:r>
            <a:r>
              <a:rPr lang="pt-BR" b="1" dirty="0" err="1" smtClean="0"/>
              <a:t>Troy</a:t>
            </a:r>
            <a:r>
              <a:rPr lang="pt-BR" b="1" dirty="0" smtClean="0"/>
              <a:t> C. Kohwalter</a:t>
            </a:r>
            <a:r>
              <a:rPr lang="pt-BR" b="1" baseline="30000" dirty="0" smtClean="0"/>
              <a:t>1</a:t>
            </a:r>
            <a:r>
              <a:rPr lang="pt-BR" dirty="0" smtClean="0"/>
              <a:t>, Anderson Marinho</a:t>
            </a:r>
            <a:r>
              <a:rPr lang="pt-BR" baseline="30000" dirty="0" smtClean="0"/>
              <a:t>2</a:t>
            </a:r>
            <a:r>
              <a:rPr lang="pt-BR" dirty="0" smtClean="0"/>
              <a:t>,           Marta Mattoso</a:t>
            </a:r>
            <a:r>
              <a:rPr lang="pt-BR" baseline="30000" dirty="0" smtClean="0"/>
              <a:t>2</a:t>
            </a:r>
            <a:r>
              <a:rPr lang="pt-BR" dirty="0" smtClean="0"/>
              <a:t>, Vanessa Braganholo</a:t>
            </a:r>
            <a:r>
              <a:rPr lang="pt-BR" baseline="30000" dirty="0" smtClean="0"/>
              <a:t>1</a:t>
            </a:r>
            <a:endParaRPr lang="en-US" dirty="0" smtClean="0"/>
          </a:p>
          <a:p>
            <a:r>
              <a:rPr lang="pt-BR" sz="2200" i="1" baseline="30000" dirty="0" smtClean="0"/>
              <a:t>1</a:t>
            </a:r>
            <a:r>
              <a:rPr lang="pt-BR" sz="2200" i="1" dirty="0" smtClean="0"/>
              <a:t>Instituto de Computação – Universidade Federal Fluminense (UFF)</a:t>
            </a:r>
            <a:endParaRPr lang="en-US" sz="2200" i="1" dirty="0" smtClean="0"/>
          </a:p>
          <a:p>
            <a:r>
              <a:rPr lang="pt-BR" sz="2200" i="1" baseline="30000" dirty="0" smtClean="0"/>
              <a:t>2</a:t>
            </a:r>
            <a:r>
              <a:rPr lang="pt-BR" sz="2200" i="1" dirty="0" smtClean="0"/>
              <a:t>PESC/COPPE – Universidade Federal do Rio de Janeiro (UFRJ)</a:t>
            </a:r>
            <a:endParaRPr lang="en-US" sz="2200" i="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OPM: Relações </a:t>
            </a:r>
            <a:r>
              <a:rPr lang="pt-BR" dirty="0" smtClean="0"/>
              <a:t>de Causalidades</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sp>
        <p:nvSpPr>
          <p:cNvPr id="8" name="Rectangle 7"/>
          <p:cNvSpPr/>
          <p:nvPr/>
        </p:nvSpPr>
        <p:spPr>
          <a:xfrm>
            <a:off x="3505200" y="2438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9" name="Oval 8"/>
          <p:cNvSpPr/>
          <p:nvPr/>
        </p:nvSpPr>
        <p:spPr>
          <a:xfrm>
            <a:off x="83820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0" name="Octagon 9"/>
          <p:cNvSpPr/>
          <p:nvPr/>
        </p:nvSpPr>
        <p:spPr>
          <a:xfrm>
            <a:off x="838200" y="45720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1" name="Rectangle 10"/>
          <p:cNvSpPr/>
          <p:nvPr/>
        </p:nvSpPr>
        <p:spPr>
          <a:xfrm>
            <a:off x="838200" y="35052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2" name="Oval 11"/>
          <p:cNvSpPr/>
          <p:nvPr/>
        </p:nvSpPr>
        <p:spPr>
          <a:xfrm>
            <a:off x="3505200" y="3505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3" name="Rectangle 12"/>
          <p:cNvSpPr/>
          <p:nvPr/>
        </p:nvSpPr>
        <p:spPr>
          <a:xfrm>
            <a:off x="3505200" y="4572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4" name="Rectangle 13"/>
          <p:cNvSpPr/>
          <p:nvPr/>
        </p:nvSpPr>
        <p:spPr>
          <a:xfrm>
            <a:off x="7467600" y="3048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P2</a:t>
            </a:r>
            <a:endParaRPr lang="en-US" baseline="-25000" dirty="0"/>
          </a:p>
        </p:txBody>
      </p:sp>
      <p:sp>
        <p:nvSpPr>
          <p:cNvPr id="15" name="Rectangle 14"/>
          <p:cNvSpPr/>
          <p:nvPr/>
        </p:nvSpPr>
        <p:spPr>
          <a:xfrm>
            <a:off x="4800600" y="3048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P1</a:t>
            </a:r>
            <a:endParaRPr lang="en-US" baseline="-25000" dirty="0"/>
          </a:p>
        </p:txBody>
      </p:sp>
      <p:sp>
        <p:nvSpPr>
          <p:cNvPr id="16" name="Oval 15"/>
          <p:cNvSpPr/>
          <p:nvPr/>
        </p:nvSpPr>
        <p:spPr>
          <a:xfrm>
            <a:off x="7467600" y="4038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A2</a:t>
            </a:r>
          </a:p>
        </p:txBody>
      </p:sp>
      <p:sp>
        <p:nvSpPr>
          <p:cNvPr id="17" name="Oval 16"/>
          <p:cNvSpPr/>
          <p:nvPr/>
        </p:nvSpPr>
        <p:spPr>
          <a:xfrm>
            <a:off x="4800600" y="4038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A1</a:t>
            </a:r>
          </a:p>
        </p:txBody>
      </p:sp>
      <p:cxnSp>
        <p:nvCxnSpPr>
          <p:cNvPr id="18" name="Straight Arrow Connector 17"/>
          <p:cNvCxnSpPr>
            <a:stCxn id="8" idx="1"/>
            <a:endCxn id="9" idx="6"/>
          </p:cNvCxnSpPr>
          <p:nvPr/>
        </p:nvCxnSpPr>
        <p:spPr>
          <a:xfrm flipH="1">
            <a:off x="1600200" y="28194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2" idx="2"/>
            <a:endCxn id="11" idx="3"/>
          </p:cNvCxnSpPr>
          <p:nvPr/>
        </p:nvCxnSpPr>
        <p:spPr>
          <a:xfrm flipH="1">
            <a:off x="1600200" y="38862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3" idx="1"/>
          </p:cNvCxnSpPr>
          <p:nvPr/>
        </p:nvCxnSpPr>
        <p:spPr>
          <a:xfrm flipH="1">
            <a:off x="1600200" y="49530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4" idx="1"/>
            <a:endCxn id="15" idx="3"/>
          </p:cNvCxnSpPr>
          <p:nvPr/>
        </p:nvCxnSpPr>
        <p:spPr>
          <a:xfrm flipH="1">
            <a:off x="5562600" y="34290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6" idx="2"/>
            <a:endCxn id="17" idx="6"/>
          </p:cNvCxnSpPr>
          <p:nvPr/>
        </p:nvCxnSpPr>
        <p:spPr>
          <a:xfrm flipH="1">
            <a:off x="5562600" y="4419600"/>
            <a:ext cx="1905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2133600" y="2514600"/>
            <a:ext cx="740908" cy="307777"/>
          </a:xfrm>
          <a:prstGeom prst="rect">
            <a:avLst/>
          </a:prstGeom>
          <a:noFill/>
        </p:spPr>
        <p:txBody>
          <a:bodyPr wrap="none" rtlCol="0">
            <a:spAutoFit/>
          </a:bodyPr>
          <a:lstStyle/>
          <a:p>
            <a:r>
              <a:rPr lang="en-US" sz="1400" dirty="0" smtClean="0"/>
              <a:t>used(R)</a:t>
            </a:r>
            <a:endParaRPr lang="en-US" sz="1400" dirty="0"/>
          </a:p>
        </p:txBody>
      </p:sp>
      <p:sp>
        <p:nvSpPr>
          <p:cNvPr id="24" name="TextBox 23"/>
          <p:cNvSpPr txBox="1"/>
          <p:nvPr/>
        </p:nvSpPr>
        <p:spPr>
          <a:xfrm>
            <a:off x="1676400" y="3505200"/>
            <a:ext cx="1627625" cy="307777"/>
          </a:xfrm>
          <a:prstGeom prst="rect">
            <a:avLst/>
          </a:prstGeom>
          <a:noFill/>
        </p:spPr>
        <p:txBody>
          <a:bodyPr wrap="none" rtlCol="0">
            <a:spAutoFit/>
          </a:bodyPr>
          <a:lstStyle/>
          <a:p>
            <a:r>
              <a:rPr lang="en-US" sz="1400" dirty="0" err="1" smtClean="0"/>
              <a:t>wasGeneratedBy</a:t>
            </a:r>
            <a:r>
              <a:rPr lang="en-US" sz="1400" dirty="0" smtClean="0"/>
              <a:t>(R)</a:t>
            </a:r>
            <a:endParaRPr lang="en-US" sz="1400" dirty="0"/>
          </a:p>
        </p:txBody>
      </p:sp>
      <p:sp>
        <p:nvSpPr>
          <p:cNvPr id="25" name="TextBox 24"/>
          <p:cNvSpPr txBox="1"/>
          <p:nvPr/>
        </p:nvSpPr>
        <p:spPr>
          <a:xfrm>
            <a:off x="1752600" y="4572000"/>
            <a:ext cx="1679242" cy="307777"/>
          </a:xfrm>
          <a:prstGeom prst="rect">
            <a:avLst/>
          </a:prstGeom>
          <a:noFill/>
        </p:spPr>
        <p:txBody>
          <a:bodyPr wrap="none" rtlCol="0">
            <a:spAutoFit/>
          </a:bodyPr>
          <a:lstStyle/>
          <a:p>
            <a:r>
              <a:rPr lang="en-US" sz="1400" dirty="0" err="1" smtClean="0"/>
              <a:t>wasControllredBy</a:t>
            </a:r>
            <a:r>
              <a:rPr lang="en-US" sz="1400" dirty="0" smtClean="0"/>
              <a:t>(R)</a:t>
            </a:r>
            <a:endParaRPr lang="en-US" sz="1400" dirty="0"/>
          </a:p>
        </p:txBody>
      </p:sp>
      <p:sp>
        <p:nvSpPr>
          <p:cNvPr id="26" name="TextBox 25"/>
          <p:cNvSpPr txBox="1"/>
          <p:nvPr/>
        </p:nvSpPr>
        <p:spPr>
          <a:xfrm>
            <a:off x="5867400" y="3048000"/>
            <a:ext cx="1331390" cy="307777"/>
          </a:xfrm>
          <a:prstGeom prst="rect">
            <a:avLst/>
          </a:prstGeom>
          <a:noFill/>
        </p:spPr>
        <p:txBody>
          <a:bodyPr wrap="none" rtlCol="0">
            <a:spAutoFit/>
          </a:bodyPr>
          <a:lstStyle/>
          <a:p>
            <a:r>
              <a:rPr lang="en-US" sz="1400" dirty="0" err="1" smtClean="0"/>
              <a:t>wasTriggeredBy</a:t>
            </a:r>
            <a:endParaRPr lang="en-US" sz="1400" dirty="0"/>
          </a:p>
        </p:txBody>
      </p:sp>
      <p:sp>
        <p:nvSpPr>
          <p:cNvPr id="27" name="TextBox 26"/>
          <p:cNvSpPr txBox="1"/>
          <p:nvPr/>
        </p:nvSpPr>
        <p:spPr>
          <a:xfrm>
            <a:off x="5867400" y="4038600"/>
            <a:ext cx="1415580" cy="307777"/>
          </a:xfrm>
          <a:prstGeom prst="rect">
            <a:avLst/>
          </a:prstGeom>
          <a:noFill/>
        </p:spPr>
        <p:txBody>
          <a:bodyPr wrap="none" rtlCol="0">
            <a:spAutoFit/>
          </a:bodyPr>
          <a:lstStyle/>
          <a:p>
            <a:r>
              <a:rPr lang="en-US" sz="1400" dirty="0" err="1" smtClean="0"/>
              <a:t>wasDerivedFrom</a:t>
            </a:r>
            <a:endParaRPr lang="en-US" sz="1400" dirty="0"/>
          </a:p>
        </p:txBody>
      </p:sp>
      <p:sp>
        <p:nvSpPr>
          <p:cNvPr id="28" name="TextBox 27"/>
          <p:cNvSpPr txBox="1"/>
          <p:nvPr/>
        </p:nvSpPr>
        <p:spPr>
          <a:xfrm>
            <a:off x="2362200" y="2819400"/>
            <a:ext cx="324191" cy="307777"/>
          </a:xfrm>
          <a:prstGeom prst="rect">
            <a:avLst/>
          </a:prstGeom>
          <a:noFill/>
        </p:spPr>
        <p:txBody>
          <a:bodyPr wrap="none" rtlCol="0">
            <a:spAutoFit/>
          </a:bodyPr>
          <a:lstStyle/>
          <a:p>
            <a:r>
              <a:rPr lang="en-US" sz="1400" dirty="0" err="1" smtClean="0"/>
              <a:t>T</a:t>
            </a:r>
            <a:r>
              <a:rPr lang="en-US" sz="1400" baseline="-25000" dirty="0" err="1" smtClean="0"/>
              <a:t>u</a:t>
            </a:r>
            <a:endParaRPr lang="en-US" baseline="-25000" dirty="0"/>
          </a:p>
        </p:txBody>
      </p:sp>
      <p:sp>
        <p:nvSpPr>
          <p:cNvPr id="29" name="TextBox 28"/>
          <p:cNvSpPr txBox="1"/>
          <p:nvPr/>
        </p:nvSpPr>
        <p:spPr>
          <a:xfrm>
            <a:off x="2362200" y="3886200"/>
            <a:ext cx="315727" cy="307777"/>
          </a:xfrm>
          <a:prstGeom prst="rect">
            <a:avLst/>
          </a:prstGeom>
          <a:noFill/>
        </p:spPr>
        <p:txBody>
          <a:bodyPr wrap="none" rtlCol="0">
            <a:spAutoFit/>
          </a:bodyPr>
          <a:lstStyle/>
          <a:p>
            <a:r>
              <a:rPr lang="en-US" sz="1400" dirty="0" err="1" smtClean="0"/>
              <a:t>T</a:t>
            </a:r>
            <a:r>
              <a:rPr lang="en-US" sz="1400" baseline="-25000" dirty="0" err="1" smtClean="0"/>
              <a:t>g</a:t>
            </a:r>
            <a:endParaRPr lang="en-US" baseline="-25000" dirty="0"/>
          </a:p>
        </p:txBody>
      </p:sp>
      <p:sp>
        <p:nvSpPr>
          <p:cNvPr id="30" name="TextBox 29"/>
          <p:cNvSpPr txBox="1"/>
          <p:nvPr/>
        </p:nvSpPr>
        <p:spPr>
          <a:xfrm>
            <a:off x="2057400" y="4953000"/>
            <a:ext cx="335348" cy="307777"/>
          </a:xfrm>
          <a:prstGeom prst="rect">
            <a:avLst/>
          </a:prstGeom>
          <a:noFill/>
        </p:spPr>
        <p:txBody>
          <a:bodyPr wrap="none" rtlCol="0">
            <a:spAutoFit/>
          </a:bodyPr>
          <a:lstStyle/>
          <a:p>
            <a:r>
              <a:rPr lang="en-US" sz="1400" dirty="0" smtClean="0"/>
              <a:t>T</a:t>
            </a:r>
            <a:r>
              <a:rPr lang="en-US" sz="1400" baseline="-25000" dirty="0" smtClean="0"/>
              <a:t>b</a:t>
            </a:r>
            <a:endParaRPr lang="en-US" baseline="-25000" dirty="0"/>
          </a:p>
        </p:txBody>
      </p:sp>
      <p:sp>
        <p:nvSpPr>
          <p:cNvPr id="31" name="TextBox 30"/>
          <p:cNvSpPr txBox="1"/>
          <p:nvPr/>
        </p:nvSpPr>
        <p:spPr>
          <a:xfrm>
            <a:off x="2819400" y="4953000"/>
            <a:ext cx="316177" cy="307777"/>
          </a:xfrm>
          <a:prstGeom prst="rect">
            <a:avLst/>
          </a:prstGeom>
          <a:noFill/>
        </p:spPr>
        <p:txBody>
          <a:bodyPr wrap="none" rtlCol="0">
            <a:spAutoFit/>
          </a:bodyPr>
          <a:lstStyle/>
          <a:p>
            <a:r>
              <a:rPr lang="en-US" sz="1400" dirty="0" smtClean="0"/>
              <a:t>T</a:t>
            </a:r>
            <a:r>
              <a:rPr lang="en-US" sz="1400" baseline="-25000" dirty="0" smtClean="0"/>
              <a:t>e</a:t>
            </a:r>
            <a:endParaRPr lang="en-US" baseline="-25000" dirty="0"/>
          </a:p>
        </p:txBody>
      </p:sp>
      <p:sp>
        <p:nvSpPr>
          <p:cNvPr id="32" name="TextBox 31"/>
          <p:cNvSpPr txBox="1"/>
          <p:nvPr/>
        </p:nvSpPr>
        <p:spPr>
          <a:xfrm>
            <a:off x="6400800" y="3429000"/>
            <a:ext cx="324191" cy="307777"/>
          </a:xfrm>
          <a:prstGeom prst="rect">
            <a:avLst/>
          </a:prstGeom>
          <a:noFill/>
        </p:spPr>
        <p:txBody>
          <a:bodyPr wrap="none" rtlCol="0">
            <a:spAutoFit/>
          </a:bodyPr>
          <a:lstStyle/>
          <a:p>
            <a:r>
              <a:rPr lang="en-US" sz="1400" dirty="0" err="1" smtClean="0"/>
              <a:t>T</a:t>
            </a:r>
            <a:r>
              <a:rPr lang="en-US" sz="1400" baseline="-25000" dirty="0" err="1" smtClean="0"/>
              <a:t>u</a:t>
            </a:r>
            <a:endParaRPr lang="en-US" baseline="-25000" dirty="0"/>
          </a:p>
        </p:txBody>
      </p:sp>
      <p:sp>
        <p:nvSpPr>
          <p:cNvPr id="33" name="TextBox 32"/>
          <p:cNvSpPr txBox="1"/>
          <p:nvPr/>
        </p:nvSpPr>
        <p:spPr>
          <a:xfrm>
            <a:off x="6400800" y="4419600"/>
            <a:ext cx="324191" cy="307777"/>
          </a:xfrm>
          <a:prstGeom prst="rect">
            <a:avLst/>
          </a:prstGeom>
          <a:noFill/>
        </p:spPr>
        <p:txBody>
          <a:bodyPr wrap="none" rtlCol="0">
            <a:spAutoFit/>
          </a:bodyPr>
          <a:lstStyle/>
          <a:p>
            <a:r>
              <a:rPr lang="en-US" sz="1400" dirty="0" err="1" smtClean="0"/>
              <a:t>T</a:t>
            </a:r>
            <a:r>
              <a:rPr lang="en-US" sz="1400" baseline="-25000" dirty="0" err="1" smtClean="0"/>
              <a:t>g</a:t>
            </a:r>
            <a:endParaRPr lang="en-US" baseline="-25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3" name="Content Placeholder 2"/>
          <p:cNvSpPr>
            <a:spLocks noGrp="1"/>
          </p:cNvSpPr>
          <p:nvPr>
            <p:ph idx="1"/>
          </p:nvPr>
        </p:nvSpPr>
        <p:spPr/>
        <p:txBody>
          <a:bodyPr/>
          <a:lstStyle/>
          <a:p>
            <a:pPr lvl="1"/>
            <a:endParaRPr lang="pt-BR" sz="2400" b="1" i="1" dirty="0" smtClean="0"/>
          </a:p>
          <a:p>
            <a:r>
              <a:rPr lang="pt-BR" b="1" i="1" dirty="0" smtClean="0"/>
              <a:t>2006 – 2010</a:t>
            </a:r>
          </a:p>
          <a:p>
            <a:endParaRPr lang="pt-BR" b="1" i="1" dirty="0" smtClean="0"/>
          </a:p>
          <a:p>
            <a:pPr lvl="1"/>
            <a:r>
              <a:rPr lang="pt-BR" sz="2400" b="1" i="1" dirty="0" smtClean="0"/>
              <a:t>3</a:t>
            </a:r>
            <a:r>
              <a:rPr lang="pt-BR" sz="2400" b="1" i="1" dirty="0" smtClean="0"/>
              <a:t>º </a:t>
            </a:r>
            <a:r>
              <a:rPr lang="pt-BR" sz="2400" b="1" i="1" dirty="0" smtClean="0"/>
              <a:t>Desafio</a:t>
            </a:r>
            <a:r>
              <a:rPr lang="pt-BR" sz="2400" dirty="0" smtClean="0"/>
              <a:t>: </a:t>
            </a:r>
            <a:r>
              <a:rPr lang="pt-BR" sz="2400" i="1" dirty="0" smtClean="0"/>
              <a:t>avaliar o modelo OPM em um ambiente prático (2009)</a:t>
            </a:r>
            <a:endParaRPr lang="pt-BR" sz="2000" i="1" dirty="0" smtClean="0"/>
          </a:p>
          <a:p>
            <a:pPr lvl="1"/>
            <a:endParaRPr lang="en-US" dirty="0" smtClean="0"/>
          </a:p>
          <a:p>
            <a:pPr lvl="1"/>
            <a:r>
              <a:rPr lang="pt-BR" sz="2400" b="1" i="1" dirty="0" smtClean="0"/>
              <a:t>4º </a:t>
            </a:r>
            <a:r>
              <a:rPr lang="pt-BR" sz="2400" b="1" i="1" dirty="0" smtClean="0"/>
              <a:t>Desafio</a:t>
            </a:r>
            <a:r>
              <a:rPr lang="pt-BR" sz="2400" dirty="0" smtClean="0"/>
              <a:t>: </a:t>
            </a:r>
            <a:r>
              <a:rPr lang="pt-BR" sz="2400" i="1" dirty="0" smtClean="0"/>
              <a:t>interrompido pelo lançamento de um novo modelo de proveniência (2010)</a:t>
            </a:r>
            <a:endParaRPr lang="en-US" i="1"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3" name="Content Placeholder 2"/>
          <p:cNvSpPr>
            <a:spLocks noGrp="1"/>
          </p:cNvSpPr>
          <p:nvPr>
            <p:ph idx="1"/>
          </p:nvPr>
        </p:nvSpPr>
        <p:spPr/>
        <p:txBody>
          <a:bodyPr>
            <a:normAutofit fontScale="92500" lnSpcReduction="10000"/>
          </a:bodyPr>
          <a:lstStyle/>
          <a:p>
            <a:r>
              <a:rPr lang="pt-BR" dirty="0" smtClean="0"/>
              <a:t>Lançado simultaneamente ao quarto </a:t>
            </a:r>
            <a:r>
              <a:rPr lang="pt-BR" i="1" dirty="0" err="1" smtClean="0"/>
              <a:t>Provenance</a:t>
            </a:r>
            <a:r>
              <a:rPr lang="pt-BR" i="1" dirty="0" smtClean="0"/>
              <a:t> </a:t>
            </a:r>
            <a:r>
              <a:rPr lang="pt-BR" i="1" dirty="0" err="1" smtClean="0"/>
              <a:t>Challenge</a:t>
            </a:r>
            <a:r>
              <a:rPr lang="pt-BR" i="1" dirty="0" smtClean="0"/>
              <a:t> (2010)</a:t>
            </a:r>
            <a:endParaRPr lang="pt-BR" dirty="0" smtClean="0"/>
          </a:p>
          <a:p>
            <a:endParaRPr lang="pt-BR" dirty="0" smtClean="0"/>
          </a:p>
          <a:p>
            <a:r>
              <a:rPr lang="pt-BR" dirty="0" smtClean="0"/>
              <a:t>Desenvolvido </a:t>
            </a:r>
            <a:r>
              <a:rPr lang="pt-BR" dirty="0" smtClean="0"/>
              <a:t>pelo grupo incubador de proveniência do </a:t>
            </a:r>
            <a:r>
              <a:rPr lang="pt-BR" dirty="0" smtClean="0"/>
              <a:t>W3C</a:t>
            </a:r>
            <a:endParaRPr lang="pt-BR" dirty="0" smtClean="0"/>
          </a:p>
          <a:p>
            <a:pPr lvl="1">
              <a:buNone/>
            </a:pPr>
            <a:endParaRPr lang="pt-BR" dirty="0" smtClean="0"/>
          </a:p>
          <a:p>
            <a:r>
              <a:rPr lang="pt-BR" dirty="0" smtClean="0"/>
              <a:t>Proveniência de recursos </a:t>
            </a:r>
          </a:p>
          <a:p>
            <a:pPr lvl="1">
              <a:buNone/>
            </a:pPr>
            <a:r>
              <a:rPr lang="pt-BR" dirty="0" smtClean="0"/>
              <a:t>“Registro que descreve as entidades e processos envolvidos na produção de um recurso ou que influenciaram o mesmo</a:t>
            </a:r>
            <a:r>
              <a:rPr lang="pt-BR" dirty="0" smtClean="0"/>
              <a:t>”</a:t>
            </a:r>
            <a:endParaRPr lang="pt-BR"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3" name="Content Placeholder 2"/>
          <p:cNvSpPr>
            <a:spLocks noGrp="1"/>
          </p:cNvSpPr>
          <p:nvPr>
            <p:ph idx="1"/>
          </p:nvPr>
        </p:nvSpPr>
        <p:spPr/>
        <p:txBody>
          <a:bodyPr>
            <a:normAutofit/>
          </a:bodyPr>
          <a:lstStyle/>
          <a:p>
            <a:r>
              <a:rPr lang="pt-BR" dirty="0" smtClean="0"/>
              <a:t>Classifica a proveniência em três tipos:</a:t>
            </a:r>
          </a:p>
          <a:p>
            <a:endParaRPr lang="en-US" dirty="0" smtClean="0"/>
          </a:p>
          <a:p>
            <a:pPr lvl="1"/>
            <a:r>
              <a:rPr lang="pt-BR" b="1" dirty="0" smtClean="0"/>
              <a:t>Centralizado em Agentes</a:t>
            </a:r>
            <a:endParaRPr lang="pt-BR" i="1" dirty="0" smtClean="0"/>
          </a:p>
          <a:p>
            <a:pPr lvl="1"/>
            <a:endParaRPr lang="en-US" dirty="0" smtClean="0"/>
          </a:p>
          <a:p>
            <a:pPr lvl="1"/>
            <a:r>
              <a:rPr lang="pt-BR" b="1" dirty="0" smtClean="0"/>
              <a:t>Centralizada em Objetos</a:t>
            </a:r>
            <a:endParaRPr lang="pt-BR" i="1" dirty="0" smtClean="0"/>
          </a:p>
          <a:p>
            <a:pPr lvl="1"/>
            <a:endParaRPr lang="en-US" dirty="0" smtClean="0"/>
          </a:p>
          <a:p>
            <a:pPr lvl="1"/>
            <a:r>
              <a:rPr lang="pt-BR" b="1" dirty="0" smtClean="0"/>
              <a:t>Centralizada em Processos</a:t>
            </a:r>
            <a:endParaRPr lang="en-US"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pic>
        <p:nvPicPr>
          <p:cNvPr id="23556" name="Picture 4" descr="http://t1.ftcdn.net/jpg/00/25/94/96/400_F_25949621_UJ4mFrqM0FL1m23dKdF9czDBIep4fdD0.jpg"/>
          <p:cNvPicPr>
            <a:picLocks noChangeAspect="1" noChangeArrowheads="1"/>
          </p:cNvPicPr>
          <p:nvPr/>
        </p:nvPicPr>
        <p:blipFill>
          <a:blip r:embed="rId3" cstate="print"/>
          <a:srcRect/>
          <a:stretch>
            <a:fillRect/>
          </a:stretch>
        </p:blipFill>
        <p:spPr bwMode="auto">
          <a:xfrm>
            <a:off x="6858000" y="4191000"/>
            <a:ext cx="2057400" cy="2057400"/>
          </a:xfrm>
          <a:prstGeom prst="rect">
            <a:avLst/>
          </a:prstGeom>
          <a:noFill/>
        </p:spPr>
      </p:pic>
      <p:pic>
        <p:nvPicPr>
          <p:cNvPr id="23558" name="Picture 6" descr="http://s3.amazonaws.com/bonanzleimages/blog_assets/0000/0139/unknown-person.png"/>
          <p:cNvPicPr>
            <a:picLocks noChangeAspect="1" noChangeArrowheads="1"/>
          </p:cNvPicPr>
          <p:nvPr/>
        </p:nvPicPr>
        <p:blipFill>
          <a:blip r:embed="rId4" cstate="print"/>
          <a:srcRect/>
          <a:stretch>
            <a:fillRect/>
          </a:stretch>
        </p:blipFill>
        <p:spPr bwMode="auto">
          <a:xfrm>
            <a:off x="7239000" y="2286000"/>
            <a:ext cx="1521177" cy="1676400"/>
          </a:xfrm>
          <a:prstGeom prst="rect">
            <a:avLst/>
          </a:prstGeom>
          <a:noFill/>
        </p:spPr>
      </p:pic>
      <p:pic>
        <p:nvPicPr>
          <p:cNvPr id="53250" name="Picture 2" descr="http://files.softicons.com/download/system-icons/windows-8-metro-invert-icons-by-dakirby309/png/256x256/Other/Origins.png"/>
          <p:cNvPicPr>
            <a:picLocks noChangeAspect="1" noChangeArrowheads="1"/>
          </p:cNvPicPr>
          <p:nvPr/>
        </p:nvPicPr>
        <p:blipFill>
          <a:blip r:embed="rId5" cstate="print"/>
          <a:srcRect/>
          <a:stretch>
            <a:fillRect/>
          </a:stretch>
        </p:blipFill>
        <p:spPr bwMode="auto">
          <a:xfrm>
            <a:off x="5029200" y="3581400"/>
            <a:ext cx="1371600" cy="1371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 Conceitos </a:t>
            </a:r>
            <a:r>
              <a:rPr lang="pt-BR" dirty="0" smtClean="0"/>
              <a:t>Básicos</a:t>
            </a:r>
            <a:endParaRPr lang="en-US" dirty="0"/>
          </a:p>
        </p:txBody>
      </p:sp>
      <p:sp>
        <p:nvSpPr>
          <p:cNvPr id="3" name="Content Placeholder 2"/>
          <p:cNvSpPr>
            <a:spLocks noGrp="1"/>
          </p:cNvSpPr>
          <p:nvPr>
            <p:ph idx="1"/>
          </p:nvPr>
        </p:nvSpPr>
        <p:spPr/>
        <p:txBody>
          <a:bodyPr>
            <a:normAutofit lnSpcReduction="10000"/>
          </a:bodyPr>
          <a:lstStyle/>
          <a:p>
            <a:r>
              <a:rPr lang="pt-BR" dirty="0" smtClean="0"/>
              <a:t>Representação em grafo</a:t>
            </a:r>
          </a:p>
          <a:p>
            <a:pPr lvl="1">
              <a:buNone/>
            </a:pPr>
            <a:endParaRPr lang="pt-BR" dirty="0" smtClean="0"/>
          </a:p>
          <a:p>
            <a:r>
              <a:rPr lang="pt-BR" dirty="0" smtClean="0"/>
              <a:t>Entidades:</a:t>
            </a:r>
          </a:p>
          <a:p>
            <a:endParaRPr lang="pt-BR" dirty="0" smtClean="0"/>
          </a:p>
          <a:p>
            <a:pPr lvl="1"/>
            <a:r>
              <a:rPr lang="pt-BR" b="1" i="1" dirty="0" smtClean="0"/>
              <a:t>Entidade</a:t>
            </a:r>
            <a:endParaRPr lang="pt-BR" i="1" dirty="0" smtClean="0"/>
          </a:p>
          <a:p>
            <a:pPr lvl="1"/>
            <a:endParaRPr lang="en-US" i="1" dirty="0" smtClean="0"/>
          </a:p>
          <a:p>
            <a:pPr lvl="1"/>
            <a:r>
              <a:rPr lang="pt-BR" b="1" i="1" dirty="0" smtClean="0"/>
              <a:t>Atividade</a:t>
            </a:r>
            <a:endParaRPr lang="pt-BR" i="1" dirty="0" smtClean="0"/>
          </a:p>
          <a:p>
            <a:pPr lvl="1"/>
            <a:endParaRPr lang="en-US" i="1" dirty="0" smtClean="0"/>
          </a:p>
          <a:p>
            <a:pPr lvl="1"/>
            <a:r>
              <a:rPr lang="pt-BR" b="1" i="1" dirty="0" smtClean="0"/>
              <a:t>Agentes</a:t>
            </a:r>
            <a:endParaRPr lang="pt-BR"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3" name="Isosceles Triangle 12"/>
          <p:cNvSpPr/>
          <p:nvPr/>
        </p:nvSpPr>
        <p:spPr>
          <a:xfrm>
            <a:off x="3352800" y="543116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ectangle 13"/>
          <p:cNvSpPr/>
          <p:nvPr/>
        </p:nvSpPr>
        <p:spPr>
          <a:xfrm>
            <a:off x="3352800" y="579120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5" name="Rectangle 14"/>
          <p:cNvSpPr/>
          <p:nvPr/>
        </p:nvSpPr>
        <p:spPr>
          <a:xfrm>
            <a:off x="3352800" y="44958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6" name="Oval 15"/>
          <p:cNvSpPr/>
          <p:nvPr/>
        </p:nvSpPr>
        <p:spPr>
          <a:xfrm>
            <a:off x="3352800" y="3581400"/>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 Relações </a:t>
            </a:r>
            <a:r>
              <a:rPr lang="pt-BR" dirty="0" smtClean="0"/>
              <a:t>de Causalidades</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8" name="Rectangle 7"/>
          <p:cNvSpPr/>
          <p:nvPr/>
        </p:nvSpPr>
        <p:spPr>
          <a:xfrm>
            <a:off x="6934200" y="4267200"/>
            <a:ext cx="1600200" cy="1066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Activity</a:t>
            </a:r>
            <a:endParaRPr lang="en-US" dirty="0"/>
          </a:p>
        </p:txBody>
      </p:sp>
      <p:sp>
        <p:nvSpPr>
          <p:cNvPr id="9" name="Rounded Rectangle 8"/>
          <p:cNvSpPr/>
          <p:nvPr/>
        </p:nvSpPr>
        <p:spPr>
          <a:xfrm>
            <a:off x="838200" y="4343400"/>
            <a:ext cx="1371600" cy="1143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Agent</a:t>
            </a:r>
            <a:endParaRPr lang="en-US" dirty="0"/>
          </a:p>
        </p:txBody>
      </p:sp>
      <p:sp>
        <p:nvSpPr>
          <p:cNvPr id="10" name="Oval 9"/>
          <p:cNvSpPr/>
          <p:nvPr/>
        </p:nvSpPr>
        <p:spPr>
          <a:xfrm>
            <a:off x="2971800" y="2590800"/>
            <a:ext cx="1524000" cy="1066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Entity</a:t>
            </a:r>
            <a:endParaRPr lang="en-US" dirty="0"/>
          </a:p>
        </p:txBody>
      </p:sp>
      <p:cxnSp>
        <p:nvCxnSpPr>
          <p:cNvPr id="11" name="Straight Arrow Connector 10"/>
          <p:cNvCxnSpPr>
            <a:stCxn id="8" idx="1"/>
            <a:endCxn id="9" idx="3"/>
          </p:cNvCxnSpPr>
          <p:nvPr/>
        </p:nvCxnSpPr>
        <p:spPr>
          <a:xfrm flipH="1">
            <a:off x="2209800" y="4800600"/>
            <a:ext cx="4724400" cy="1143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10" idx="3"/>
            <a:endCxn id="9" idx="0"/>
          </p:cNvCxnSpPr>
          <p:nvPr/>
        </p:nvCxnSpPr>
        <p:spPr>
          <a:xfrm flipH="1">
            <a:off x="1524000" y="3501371"/>
            <a:ext cx="1670985" cy="84202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8" idx="0"/>
            <a:endCxn id="10" idx="6"/>
          </p:cNvCxnSpPr>
          <p:nvPr/>
        </p:nvCxnSpPr>
        <p:spPr>
          <a:xfrm flipH="1" flipV="1">
            <a:off x="4495800" y="3124200"/>
            <a:ext cx="3238500" cy="1143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4"/>
            <a:endCxn id="8" idx="1"/>
          </p:cNvCxnSpPr>
          <p:nvPr/>
        </p:nvCxnSpPr>
        <p:spPr>
          <a:xfrm>
            <a:off x="3733800" y="3657600"/>
            <a:ext cx="3200400" cy="1143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Curved Connector 14"/>
          <p:cNvCxnSpPr>
            <a:stCxn id="10" idx="7"/>
            <a:endCxn id="10" idx="0"/>
          </p:cNvCxnSpPr>
          <p:nvPr/>
        </p:nvCxnSpPr>
        <p:spPr>
          <a:xfrm rot="16200000" flipV="1">
            <a:off x="3925094" y="2399507"/>
            <a:ext cx="156229" cy="538815"/>
          </a:xfrm>
          <a:prstGeom prst="curvedConnector3">
            <a:avLst>
              <a:gd name="adj1" fmla="val 468736"/>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1143000" y="3200400"/>
            <a:ext cx="1770293" cy="92333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wasAttributedTo</a:t>
            </a:r>
            <a:endParaRPr lang="en-US" dirty="0" smtClean="0"/>
          </a:p>
          <a:p>
            <a:pPr algn="ctr"/>
            <a:r>
              <a:rPr lang="en-US" dirty="0" err="1" smtClean="0"/>
              <a:t>wasQuotedFrom</a:t>
            </a:r>
            <a:endParaRPr lang="en-US" dirty="0" smtClean="0"/>
          </a:p>
          <a:p>
            <a:pPr algn="ctr"/>
            <a:r>
              <a:rPr lang="en-US" dirty="0" err="1" smtClean="0"/>
              <a:t>wasInfluencedBy</a:t>
            </a:r>
            <a:endParaRPr lang="en-US" dirty="0"/>
          </a:p>
        </p:txBody>
      </p:sp>
      <p:sp>
        <p:nvSpPr>
          <p:cNvPr id="17" name="TextBox 16"/>
          <p:cNvSpPr txBox="1"/>
          <p:nvPr/>
        </p:nvSpPr>
        <p:spPr>
          <a:xfrm>
            <a:off x="3886200" y="3733800"/>
            <a:ext cx="1809470" cy="92333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wasGeneratedBy</a:t>
            </a:r>
            <a:endParaRPr lang="en-US" dirty="0" smtClean="0"/>
          </a:p>
          <a:p>
            <a:pPr algn="ctr"/>
            <a:r>
              <a:rPr lang="en-US" dirty="0" err="1" smtClean="0"/>
              <a:t>wasInvalidatedBy</a:t>
            </a:r>
            <a:endParaRPr lang="en-US" dirty="0" smtClean="0"/>
          </a:p>
          <a:p>
            <a:pPr algn="ctr"/>
            <a:r>
              <a:rPr lang="en-US" dirty="0" err="1" smtClean="0"/>
              <a:t>wasInfluencedBy</a:t>
            </a:r>
            <a:endParaRPr lang="en-US" dirty="0"/>
          </a:p>
        </p:txBody>
      </p:sp>
      <p:sp>
        <p:nvSpPr>
          <p:cNvPr id="18" name="TextBox 17"/>
          <p:cNvSpPr txBox="1"/>
          <p:nvPr/>
        </p:nvSpPr>
        <p:spPr>
          <a:xfrm>
            <a:off x="4038600" y="1524000"/>
            <a:ext cx="1766316" cy="92333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wasDerivedFrom</a:t>
            </a:r>
            <a:endParaRPr lang="en-US" dirty="0" smtClean="0"/>
          </a:p>
          <a:p>
            <a:pPr algn="ctr"/>
            <a:r>
              <a:rPr lang="en-US" dirty="0" err="1" smtClean="0"/>
              <a:t>wasRevisionOf</a:t>
            </a:r>
            <a:endParaRPr lang="en-US" dirty="0" smtClean="0"/>
          </a:p>
          <a:p>
            <a:pPr algn="ctr"/>
            <a:r>
              <a:rPr lang="en-US" dirty="0" err="1" smtClean="0"/>
              <a:t>wasInfluencedBy</a:t>
            </a:r>
            <a:endParaRPr lang="en-US" dirty="0"/>
          </a:p>
        </p:txBody>
      </p:sp>
      <p:sp>
        <p:nvSpPr>
          <p:cNvPr id="19" name="TextBox 18"/>
          <p:cNvSpPr txBox="1"/>
          <p:nvPr/>
        </p:nvSpPr>
        <p:spPr>
          <a:xfrm>
            <a:off x="3048000" y="4800600"/>
            <a:ext cx="1766381"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smtClean="0"/>
              <a:t>wasAssociatedTo</a:t>
            </a:r>
            <a:endParaRPr lang="en-US" dirty="0" smtClean="0"/>
          </a:p>
          <a:p>
            <a:r>
              <a:rPr lang="en-US" dirty="0" err="1" smtClean="0"/>
              <a:t>wasInfluencedBy</a:t>
            </a:r>
            <a:endParaRPr lang="en-US" dirty="0"/>
          </a:p>
        </p:txBody>
      </p:sp>
      <p:sp>
        <p:nvSpPr>
          <p:cNvPr id="20" name="TextBox 19"/>
          <p:cNvSpPr txBox="1"/>
          <p:nvPr/>
        </p:nvSpPr>
        <p:spPr>
          <a:xfrm>
            <a:off x="5791200" y="2895600"/>
            <a:ext cx="1770293" cy="1200329"/>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wasStartedBy</a:t>
            </a:r>
            <a:endParaRPr lang="en-US" dirty="0" smtClean="0"/>
          </a:p>
          <a:p>
            <a:pPr algn="ctr"/>
            <a:r>
              <a:rPr lang="en-US" dirty="0" err="1" smtClean="0"/>
              <a:t>wasEndedBy</a:t>
            </a:r>
            <a:endParaRPr lang="en-US" dirty="0" smtClean="0"/>
          </a:p>
          <a:p>
            <a:pPr algn="ctr"/>
            <a:r>
              <a:rPr lang="en-US" dirty="0" smtClean="0"/>
              <a:t>Used</a:t>
            </a:r>
          </a:p>
          <a:p>
            <a:pPr algn="ctr"/>
            <a:r>
              <a:rPr lang="en-US" dirty="0" err="1" smtClean="0"/>
              <a:t>wasInfluencedBy</a:t>
            </a:r>
            <a:endParaRPr lang="en-US" dirty="0" smtClean="0"/>
          </a:p>
        </p:txBody>
      </p:sp>
      <p:cxnSp>
        <p:nvCxnSpPr>
          <p:cNvPr id="21" name="Shape 20"/>
          <p:cNvCxnSpPr>
            <a:stCxn id="8" idx="2"/>
            <a:endCxn id="8" idx="3"/>
          </p:cNvCxnSpPr>
          <p:nvPr/>
        </p:nvCxnSpPr>
        <p:spPr>
          <a:xfrm rot="5400000" flipH="1" flipV="1">
            <a:off x="7867650" y="4667250"/>
            <a:ext cx="533400" cy="800100"/>
          </a:xfrm>
          <a:prstGeom prst="curvedConnector4">
            <a:avLst>
              <a:gd name="adj1" fmla="val -108000"/>
              <a:gd name="adj2" fmla="val 128571"/>
            </a:avLst>
          </a:prstGeom>
          <a:ln>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6553200" y="5562600"/>
            <a:ext cx="1770292" cy="92333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en-US" dirty="0" err="1" smtClean="0"/>
              <a:t>wasInformedBy</a:t>
            </a:r>
            <a:endParaRPr lang="en-US" dirty="0" smtClean="0"/>
          </a:p>
          <a:p>
            <a:pPr algn="ctr"/>
            <a:r>
              <a:rPr lang="en-US" dirty="0" err="1" smtClean="0"/>
              <a:t>wasInfluencedBy</a:t>
            </a:r>
            <a:endParaRPr lang="en-US" dirty="0" smtClean="0"/>
          </a:p>
          <a:p>
            <a:pPr algn="ctr"/>
            <a:r>
              <a:rPr lang="en-US" dirty="0" err="1" smtClean="0"/>
              <a:t>wasStartedBy</a:t>
            </a:r>
            <a:endParaRPr lang="en-US" dirty="0"/>
          </a:p>
        </p:txBody>
      </p:sp>
      <p:cxnSp>
        <p:nvCxnSpPr>
          <p:cNvPr id="23" name="Shape 22"/>
          <p:cNvCxnSpPr>
            <a:stCxn id="9" idx="1"/>
            <a:endCxn id="9" idx="2"/>
          </p:cNvCxnSpPr>
          <p:nvPr/>
        </p:nvCxnSpPr>
        <p:spPr>
          <a:xfrm rot="10800000" flipH="1" flipV="1">
            <a:off x="838200" y="4914900"/>
            <a:ext cx="685800" cy="571500"/>
          </a:xfrm>
          <a:prstGeom prst="curvedConnector4">
            <a:avLst>
              <a:gd name="adj1" fmla="val -76000"/>
              <a:gd name="adj2" fmla="val 167200"/>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685800" y="5791200"/>
            <a:ext cx="1797993"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smtClean="0"/>
              <a:t>actedOnBehalfOf</a:t>
            </a:r>
            <a:endParaRPr lang="en-US" dirty="0" smtClean="0"/>
          </a:p>
          <a:p>
            <a:r>
              <a:rPr lang="en-US" dirty="0" err="1" smtClean="0"/>
              <a:t>wasInfluencedBy</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Mapeamento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a:t>
            </a:r>
            <a:r>
              <a:rPr lang="pt-BR" b="1" dirty="0" smtClean="0"/>
              <a:t>entre os Modelos de </a:t>
            </a:r>
            <a:r>
              <a:rPr lang="pt-BR" b="1" dirty="0" smtClean="0"/>
              <a:t>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cxnSp>
        <p:nvCxnSpPr>
          <p:cNvPr id="7" name="Straight Arrow Connector 6"/>
          <p:cNvCxnSpPr/>
          <p:nvPr/>
        </p:nvCxnSpPr>
        <p:spPr>
          <a:xfrm flipH="1">
            <a:off x="5449104" y="4775448"/>
            <a:ext cx="165618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a:off x="2136736" y="4703440"/>
            <a:ext cx="1703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Octagon 8"/>
          <p:cNvSpPr/>
          <p:nvPr/>
        </p:nvSpPr>
        <p:spPr>
          <a:xfrm>
            <a:off x="1416656" y="4343400"/>
            <a:ext cx="731520" cy="73152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
        <p:nvSpPr>
          <p:cNvPr id="10" name="Rectangle 9"/>
          <p:cNvSpPr/>
          <p:nvPr/>
        </p:nvSpPr>
        <p:spPr>
          <a:xfrm>
            <a:off x="3792920" y="2471192"/>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sp>
        <p:nvSpPr>
          <p:cNvPr id="11" name="Oval 10"/>
          <p:cNvSpPr/>
          <p:nvPr/>
        </p:nvSpPr>
        <p:spPr>
          <a:xfrm>
            <a:off x="1416656" y="2471192"/>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cxnSp>
        <p:nvCxnSpPr>
          <p:cNvPr id="12" name="Straight Arrow Connector 11"/>
          <p:cNvCxnSpPr>
            <a:stCxn id="10" idx="1"/>
            <a:endCxn id="11" idx="6"/>
          </p:cNvCxnSpPr>
          <p:nvPr/>
        </p:nvCxnSpPr>
        <p:spPr>
          <a:xfrm flipH="1">
            <a:off x="2148176" y="2836952"/>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Oval 12"/>
          <p:cNvSpPr/>
          <p:nvPr/>
        </p:nvSpPr>
        <p:spPr>
          <a:xfrm>
            <a:off x="3792920" y="3407296"/>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4" name="Rectangle 13"/>
          <p:cNvSpPr/>
          <p:nvPr/>
        </p:nvSpPr>
        <p:spPr>
          <a:xfrm>
            <a:off x="1416656" y="3407296"/>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cxnSp>
        <p:nvCxnSpPr>
          <p:cNvPr id="15" name="Straight Arrow Connector 14"/>
          <p:cNvCxnSpPr>
            <a:stCxn id="13" idx="2"/>
            <a:endCxn id="14" idx="3"/>
          </p:cNvCxnSpPr>
          <p:nvPr/>
        </p:nvCxnSpPr>
        <p:spPr>
          <a:xfrm flipH="1">
            <a:off x="2148176" y="3773056"/>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3792920" y="43434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dirty="0"/>
          </a:p>
        </p:txBody>
      </p:sp>
      <p:sp>
        <p:nvSpPr>
          <p:cNvPr id="17" name="Oval 16"/>
          <p:cNvSpPr/>
          <p:nvPr/>
        </p:nvSpPr>
        <p:spPr>
          <a:xfrm>
            <a:off x="1416656"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A1</a:t>
            </a:r>
          </a:p>
        </p:txBody>
      </p:sp>
      <p:sp>
        <p:nvSpPr>
          <p:cNvPr id="18" name="Oval 17"/>
          <p:cNvSpPr/>
          <p:nvPr/>
        </p:nvSpPr>
        <p:spPr>
          <a:xfrm>
            <a:off x="3792920"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A2</a:t>
            </a:r>
          </a:p>
        </p:txBody>
      </p:sp>
      <p:cxnSp>
        <p:nvCxnSpPr>
          <p:cNvPr id="19" name="Straight Arrow Connector 18"/>
          <p:cNvCxnSpPr>
            <a:stCxn id="18" idx="2"/>
            <a:endCxn id="17" idx="6"/>
          </p:cNvCxnSpPr>
          <p:nvPr/>
        </p:nvCxnSpPr>
        <p:spPr>
          <a:xfrm flipH="1">
            <a:off x="2148176" y="5645264"/>
            <a:ext cx="164474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7021840" y="2471192"/>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1" name="Oval 20"/>
          <p:cNvSpPr/>
          <p:nvPr/>
        </p:nvSpPr>
        <p:spPr>
          <a:xfrm>
            <a:off x="4740464" y="2471192"/>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cxnSp>
        <p:nvCxnSpPr>
          <p:cNvPr id="22" name="Straight Arrow Connector 21"/>
          <p:cNvCxnSpPr>
            <a:stCxn id="20" idx="1"/>
            <a:endCxn id="21" idx="6"/>
          </p:cNvCxnSpPr>
          <p:nvPr/>
        </p:nvCxnSpPr>
        <p:spPr>
          <a:xfrm flipH="1">
            <a:off x="5471984" y="2836952"/>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7010400" y="3407296"/>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a:t>
            </a:r>
          </a:p>
        </p:txBody>
      </p:sp>
      <p:sp>
        <p:nvSpPr>
          <p:cNvPr id="24" name="Rectangle 23"/>
          <p:cNvSpPr/>
          <p:nvPr/>
        </p:nvSpPr>
        <p:spPr>
          <a:xfrm>
            <a:off x="4729024" y="3407296"/>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cxnSp>
        <p:nvCxnSpPr>
          <p:cNvPr id="25" name="Straight Arrow Connector 24"/>
          <p:cNvCxnSpPr>
            <a:stCxn id="23" idx="2"/>
            <a:endCxn id="24" idx="3"/>
          </p:cNvCxnSpPr>
          <p:nvPr/>
        </p:nvCxnSpPr>
        <p:spPr>
          <a:xfrm flipH="1">
            <a:off x="5460544" y="3773056"/>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Oval 25"/>
          <p:cNvSpPr/>
          <p:nvPr/>
        </p:nvSpPr>
        <p:spPr>
          <a:xfrm>
            <a:off x="4729024"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E1</a:t>
            </a:r>
          </a:p>
        </p:txBody>
      </p:sp>
      <p:sp>
        <p:nvSpPr>
          <p:cNvPr id="27" name="Oval 26"/>
          <p:cNvSpPr/>
          <p:nvPr/>
        </p:nvSpPr>
        <p:spPr>
          <a:xfrm>
            <a:off x="7010400" y="5279504"/>
            <a:ext cx="731520" cy="7315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E2</a:t>
            </a:r>
          </a:p>
        </p:txBody>
      </p:sp>
      <p:cxnSp>
        <p:nvCxnSpPr>
          <p:cNvPr id="28" name="Straight Arrow Connector 27"/>
          <p:cNvCxnSpPr>
            <a:stCxn id="27" idx="2"/>
            <a:endCxn id="26" idx="6"/>
          </p:cNvCxnSpPr>
          <p:nvPr/>
        </p:nvCxnSpPr>
        <p:spPr>
          <a:xfrm flipH="1">
            <a:off x="5460544" y="5645264"/>
            <a:ext cx="15498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7010400" y="4343400"/>
            <a:ext cx="731520" cy="731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30" name="Isosceles Triangle 29"/>
          <p:cNvSpPr/>
          <p:nvPr/>
        </p:nvSpPr>
        <p:spPr>
          <a:xfrm>
            <a:off x="4729024" y="4199384"/>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TextBox 30"/>
          <p:cNvSpPr txBox="1"/>
          <p:nvPr/>
        </p:nvSpPr>
        <p:spPr>
          <a:xfrm>
            <a:off x="2640792" y="2543200"/>
            <a:ext cx="534121" cy="307777"/>
          </a:xfrm>
          <a:prstGeom prst="rect">
            <a:avLst/>
          </a:prstGeom>
          <a:noFill/>
        </p:spPr>
        <p:txBody>
          <a:bodyPr wrap="none" rtlCol="0">
            <a:spAutoFit/>
          </a:bodyPr>
          <a:lstStyle/>
          <a:p>
            <a:r>
              <a:rPr lang="en-US" sz="1400" dirty="0" smtClean="0"/>
              <a:t>used</a:t>
            </a:r>
            <a:endParaRPr lang="en-US" sz="1400" dirty="0"/>
          </a:p>
        </p:txBody>
      </p:sp>
      <p:sp>
        <p:nvSpPr>
          <p:cNvPr id="32" name="TextBox 31"/>
          <p:cNvSpPr txBox="1"/>
          <p:nvPr/>
        </p:nvSpPr>
        <p:spPr>
          <a:xfrm>
            <a:off x="2208744" y="3479304"/>
            <a:ext cx="1420838" cy="307777"/>
          </a:xfrm>
          <a:prstGeom prst="rect">
            <a:avLst/>
          </a:prstGeom>
          <a:noFill/>
        </p:spPr>
        <p:txBody>
          <a:bodyPr wrap="none" rtlCol="0">
            <a:spAutoFit/>
          </a:bodyPr>
          <a:lstStyle/>
          <a:p>
            <a:r>
              <a:rPr lang="en-US" sz="1400" dirty="0" err="1" smtClean="0"/>
              <a:t>wasGeneratedBy</a:t>
            </a:r>
            <a:endParaRPr lang="en-US" sz="1100" dirty="0"/>
          </a:p>
        </p:txBody>
      </p:sp>
      <p:sp>
        <p:nvSpPr>
          <p:cNvPr id="33" name="TextBox 32"/>
          <p:cNvSpPr txBox="1"/>
          <p:nvPr/>
        </p:nvSpPr>
        <p:spPr>
          <a:xfrm>
            <a:off x="2280752" y="4343400"/>
            <a:ext cx="1512167" cy="307777"/>
          </a:xfrm>
          <a:prstGeom prst="rect">
            <a:avLst/>
          </a:prstGeom>
          <a:noFill/>
        </p:spPr>
        <p:txBody>
          <a:bodyPr wrap="square" rtlCol="0">
            <a:spAutoFit/>
          </a:bodyPr>
          <a:lstStyle/>
          <a:p>
            <a:r>
              <a:rPr lang="en-US" sz="1400" dirty="0" err="1" smtClean="0"/>
              <a:t>wasControlledBy</a:t>
            </a:r>
            <a:endParaRPr lang="en-US" sz="1100" dirty="0"/>
          </a:p>
        </p:txBody>
      </p:sp>
      <p:sp>
        <p:nvSpPr>
          <p:cNvPr id="34" name="TextBox 33"/>
          <p:cNvSpPr txBox="1"/>
          <p:nvPr/>
        </p:nvSpPr>
        <p:spPr>
          <a:xfrm>
            <a:off x="2280752" y="5351512"/>
            <a:ext cx="1415580" cy="307777"/>
          </a:xfrm>
          <a:prstGeom prst="rect">
            <a:avLst/>
          </a:prstGeom>
          <a:noFill/>
        </p:spPr>
        <p:txBody>
          <a:bodyPr wrap="none" rtlCol="0">
            <a:spAutoFit/>
          </a:bodyPr>
          <a:lstStyle/>
          <a:p>
            <a:r>
              <a:rPr lang="en-US" sz="1400" dirty="0" err="1" smtClean="0"/>
              <a:t>wasDerivedFrom</a:t>
            </a:r>
            <a:endParaRPr lang="en-US" sz="1100" dirty="0"/>
          </a:p>
        </p:txBody>
      </p:sp>
      <p:sp>
        <p:nvSpPr>
          <p:cNvPr id="35" name="TextBox 34"/>
          <p:cNvSpPr txBox="1"/>
          <p:nvPr/>
        </p:nvSpPr>
        <p:spPr>
          <a:xfrm>
            <a:off x="6025168" y="2543200"/>
            <a:ext cx="534121" cy="307777"/>
          </a:xfrm>
          <a:prstGeom prst="rect">
            <a:avLst/>
          </a:prstGeom>
          <a:noFill/>
        </p:spPr>
        <p:txBody>
          <a:bodyPr wrap="none" rtlCol="0">
            <a:spAutoFit/>
          </a:bodyPr>
          <a:lstStyle/>
          <a:p>
            <a:r>
              <a:rPr lang="en-US" sz="1400" dirty="0" smtClean="0"/>
              <a:t>used</a:t>
            </a:r>
            <a:endParaRPr lang="en-US" sz="1100" dirty="0"/>
          </a:p>
        </p:txBody>
      </p:sp>
      <p:sp>
        <p:nvSpPr>
          <p:cNvPr id="36" name="TextBox 35"/>
          <p:cNvSpPr txBox="1"/>
          <p:nvPr/>
        </p:nvSpPr>
        <p:spPr>
          <a:xfrm>
            <a:off x="5593120" y="3479304"/>
            <a:ext cx="1420838" cy="307777"/>
          </a:xfrm>
          <a:prstGeom prst="rect">
            <a:avLst/>
          </a:prstGeom>
          <a:noFill/>
        </p:spPr>
        <p:txBody>
          <a:bodyPr wrap="none" rtlCol="0">
            <a:spAutoFit/>
          </a:bodyPr>
          <a:lstStyle/>
          <a:p>
            <a:r>
              <a:rPr lang="en-US" sz="1400" dirty="0" err="1" smtClean="0"/>
              <a:t>wasGeneratedBy</a:t>
            </a:r>
            <a:endParaRPr lang="en-US" sz="1100" dirty="0"/>
          </a:p>
        </p:txBody>
      </p:sp>
      <p:sp>
        <p:nvSpPr>
          <p:cNvPr id="37" name="TextBox 36"/>
          <p:cNvSpPr txBox="1"/>
          <p:nvPr/>
        </p:nvSpPr>
        <p:spPr>
          <a:xfrm>
            <a:off x="5449104" y="4487416"/>
            <a:ext cx="1800200" cy="307777"/>
          </a:xfrm>
          <a:prstGeom prst="rect">
            <a:avLst/>
          </a:prstGeom>
          <a:noFill/>
        </p:spPr>
        <p:txBody>
          <a:bodyPr wrap="square" rtlCol="0">
            <a:spAutoFit/>
          </a:bodyPr>
          <a:lstStyle/>
          <a:p>
            <a:r>
              <a:rPr lang="en-US" sz="1400" dirty="0" err="1" smtClean="0"/>
              <a:t>wasAssociatedWith</a:t>
            </a:r>
            <a:endParaRPr lang="en-US" sz="1100" dirty="0"/>
          </a:p>
        </p:txBody>
      </p:sp>
      <p:sp>
        <p:nvSpPr>
          <p:cNvPr id="38" name="TextBox 37"/>
          <p:cNvSpPr txBox="1"/>
          <p:nvPr/>
        </p:nvSpPr>
        <p:spPr>
          <a:xfrm>
            <a:off x="5593120" y="5351512"/>
            <a:ext cx="1415580" cy="307777"/>
          </a:xfrm>
          <a:prstGeom prst="rect">
            <a:avLst/>
          </a:prstGeom>
          <a:noFill/>
        </p:spPr>
        <p:txBody>
          <a:bodyPr wrap="none" rtlCol="0">
            <a:spAutoFit/>
          </a:bodyPr>
          <a:lstStyle/>
          <a:p>
            <a:r>
              <a:rPr lang="en-US" sz="1400" dirty="0" err="1" smtClean="0"/>
              <a:t>wasDerivedFrom</a:t>
            </a:r>
            <a:endParaRPr lang="en-US" sz="1100" dirty="0"/>
          </a:p>
        </p:txBody>
      </p:sp>
      <p:sp>
        <p:nvSpPr>
          <p:cNvPr id="39" name="TextBox 38"/>
          <p:cNvSpPr txBox="1"/>
          <p:nvPr/>
        </p:nvSpPr>
        <p:spPr>
          <a:xfrm>
            <a:off x="2136736" y="1967136"/>
            <a:ext cx="5284716" cy="400110"/>
          </a:xfrm>
          <a:prstGeom prst="rect">
            <a:avLst/>
          </a:prstGeom>
          <a:noFill/>
        </p:spPr>
        <p:txBody>
          <a:bodyPr wrap="none" rtlCol="0">
            <a:spAutoFit/>
          </a:bodyPr>
          <a:lstStyle/>
          <a:p>
            <a:r>
              <a:rPr lang="en-US" sz="2000" b="1" dirty="0" err="1" smtClean="0"/>
              <a:t>Relações</a:t>
            </a:r>
            <a:r>
              <a:rPr lang="en-US" sz="2000" b="1" dirty="0" smtClean="0"/>
              <a:t> do </a:t>
            </a:r>
            <a:r>
              <a:rPr lang="en-US" sz="2000" b="1" dirty="0" smtClean="0"/>
              <a:t>OPM </a:t>
            </a:r>
            <a:r>
              <a:rPr lang="en-US" sz="2000" b="1" dirty="0" smtClean="0"/>
              <a:t>	       </a:t>
            </a:r>
            <a:r>
              <a:rPr lang="en-US" sz="2000" b="1" dirty="0" err="1" smtClean="0"/>
              <a:t>Relações</a:t>
            </a:r>
            <a:r>
              <a:rPr lang="en-US" sz="2000" b="1" dirty="0" smtClean="0"/>
              <a:t> do PROV</a:t>
            </a:r>
          </a:p>
        </p:txBody>
      </p:sp>
      <p:sp>
        <p:nvSpPr>
          <p:cNvPr id="40" name="Rectangle 39"/>
          <p:cNvSpPr/>
          <p:nvPr/>
        </p:nvSpPr>
        <p:spPr>
          <a:xfrm>
            <a:off x="4729024" y="4559424"/>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Mapeamento</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graphicFrame>
        <p:nvGraphicFramePr>
          <p:cNvPr id="8" name="Table 7"/>
          <p:cNvGraphicFramePr>
            <a:graphicFrameLocks noGrp="1"/>
          </p:cNvGraphicFramePr>
          <p:nvPr/>
        </p:nvGraphicFramePr>
        <p:xfrm>
          <a:off x="3037840" y="1874520"/>
          <a:ext cx="3068320" cy="4297680"/>
        </p:xfrm>
        <a:graphic>
          <a:graphicData uri="http://schemas.openxmlformats.org/drawingml/2006/table">
            <a:tbl>
              <a:tblPr/>
              <a:tblGrid>
                <a:gridCol w="1466569"/>
                <a:gridCol w="1601751"/>
              </a:tblGrid>
              <a:tr h="136525">
                <a:tc>
                  <a:txBody>
                    <a:bodyPr/>
                    <a:lstStyle/>
                    <a:p>
                      <a:pPr marL="0" marR="0" indent="0" algn="ctr">
                        <a:lnSpc>
                          <a:spcPct val="150000"/>
                        </a:lnSpc>
                        <a:spcBef>
                          <a:spcPts val="0"/>
                        </a:spcBef>
                        <a:spcAft>
                          <a:spcPts val="0"/>
                        </a:spcAft>
                      </a:pPr>
                      <a:r>
                        <a:rPr lang="pt-BR" sz="1800" b="1">
                          <a:latin typeface="Times New Roman"/>
                          <a:ea typeface="Times New Roman"/>
                          <a:cs typeface="Times New Roman"/>
                        </a:rPr>
                        <a:t>OPM</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800" b="1">
                          <a:latin typeface="Times New Roman"/>
                          <a:ea typeface="Times New Roman"/>
                          <a:cs typeface="Times New Roman"/>
                        </a:rPr>
                        <a:t>PROV</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tcPr>
                </a:tc>
              </a:tr>
              <a:tr h="15430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used</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used</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144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wasGeneratedBy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wasGeneratedBy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wasControlledBy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wasAssociatedWith</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144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wasDerivedFrom</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wasDerivedFrom</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0" algn="ctr">
                        <a:lnSpc>
                          <a:spcPct val="150000"/>
                        </a:lnSpc>
                        <a:spcBef>
                          <a:spcPts val="0"/>
                        </a:spcBef>
                        <a:spcAft>
                          <a:spcPts val="0"/>
                        </a:spcAft>
                      </a:pPr>
                      <a:r>
                        <a:rPr lang="pt-BR" sz="1400" b="1" i="1">
                          <a:latin typeface="Times New Roman"/>
                          <a:ea typeface="Times New Roman"/>
                          <a:cs typeface="Times New Roman"/>
                        </a:rPr>
                        <a:t>wasTriggeredBy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wasStartedBy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wasEndedBy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wasRevisionOf</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wasAttributtedTo</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c>
                  <a:txBody>
                    <a:bodyPr/>
                    <a:lstStyle/>
                    <a:p>
                      <a:pPr marL="0" marR="0" indent="0" algn="ctr">
                        <a:lnSpc>
                          <a:spcPct val="150000"/>
                        </a:lnSpc>
                        <a:spcBef>
                          <a:spcPts val="0"/>
                        </a:spcBef>
                        <a:spcAft>
                          <a:spcPts val="0"/>
                        </a:spcAft>
                      </a:pPr>
                      <a:r>
                        <a:rPr lang="pt-BR" sz="1400" b="1" i="1">
                          <a:latin typeface="Times New Roman"/>
                          <a:ea typeface="Calibri"/>
                          <a:cs typeface="Times New Roman"/>
                        </a:rPr>
                        <a:t>wasInformedBy</a:t>
                      </a: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D3DFEE"/>
                    </a:solidFill>
                  </a:tcPr>
                </a:tc>
              </a:tr>
              <a:tr h="136525">
                <a:tc>
                  <a:txBody>
                    <a:bodyPr/>
                    <a:lstStyle/>
                    <a:p>
                      <a:pPr marL="0" marR="0" indent="450215" algn="ctr">
                        <a:lnSpc>
                          <a:spcPct val="150000"/>
                        </a:lnSpc>
                        <a:spcBef>
                          <a:spcPts val="0"/>
                        </a:spcBef>
                        <a:spcAft>
                          <a:spcPts val="0"/>
                        </a:spcAft>
                      </a:pPr>
                      <a:endParaRPr lang="en-US" sz="200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indent="0" algn="ctr">
                        <a:lnSpc>
                          <a:spcPct val="150000"/>
                        </a:lnSpc>
                        <a:spcBef>
                          <a:spcPts val="0"/>
                        </a:spcBef>
                        <a:spcAft>
                          <a:spcPts val="0"/>
                        </a:spcAft>
                      </a:pPr>
                      <a:r>
                        <a:rPr lang="pt-BR" sz="1400" b="1" i="1" dirty="0" err="1">
                          <a:latin typeface="Times New Roman"/>
                          <a:ea typeface="Calibri"/>
                          <a:cs typeface="Times New Roman"/>
                        </a:rPr>
                        <a:t>actedOnBehalfOf</a:t>
                      </a:r>
                      <a:endParaRPr lang="en-US" sz="2000" dirty="0">
                        <a:latin typeface="Times New Roman"/>
                        <a:ea typeface="Calibri"/>
                        <a:cs typeface="Times New Roman"/>
                      </a:endParaRPr>
                    </a:p>
                  </a:txBody>
                  <a:tcPr marL="68580" marR="68580" marT="0" marB="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62" idx="1"/>
          </p:cNvCxnSpPr>
          <p:nvPr/>
        </p:nvCxnSpPr>
        <p:spPr>
          <a:xfrm flipH="1" flipV="1">
            <a:off x="4800600" y="21390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609201"/>
            <a:ext cx="116224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81" name="TextBox 80"/>
          <p:cNvSpPr txBox="1"/>
          <p:nvPr/>
        </p:nvSpPr>
        <p:spPr>
          <a:xfrm>
            <a:off x="4419600" y="2390001"/>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4" name="TextBox 83"/>
          <p:cNvSpPr txBox="1"/>
          <p:nvPr/>
        </p:nvSpPr>
        <p:spPr>
          <a:xfrm>
            <a:off x="3810000" y="4267200"/>
            <a:ext cx="1007007"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2192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6" name="TextBox 95"/>
          <p:cNvSpPr txBox="1"/>
          <p:nvPr/>
        </p:nvSpPr>
        <p:spPr>
          <a:xfrm>
            <a:off x="5562600" y="3609201"/>
            <a:ext cx="116224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8" name="Title 1"/>
          <p:cNvSpPr>
            <a:spLocks noGrp="1"/>
          </p:cNvSpPr>
          <p:nvPr>
            <p:ph type="title"/>
          </p:nvPr>
        </p:nvSpPr>
        <p:spPr>
          <a:xfrm>
            <a:off x="457200" y="500050"/>
            <a:ext cx="8229600" cy="719150"/>
          </a:xfrm>
        </p:spPr>
        <p:txBody>
          <a:bodyPr>
            <a:normAutofit fontScale="90000"/>
          </a:bodyPr>
          <a:lstStyle/>
          <a:p>
            <a:r>
              <a:rPr lang="pt-BR" dirty="0" smtClean="0"/>
              <a:t>OPM</a:t>
            </a:r>
            <a:endParaRPr lang="pt-B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50" idx="2"/>
          </p:cNvCxnSpPr>
          <p:nvPr/>
        </p:nvCxnSpPr>
        <p:spPr>
          <a:xfrm flipH="1" flipV="1">
            <a:off x="4480560" y="2268096"/>
            <a:ext cx="548640" cy="10847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50" idx="2"/>
          </p:cNvCxnSpPr>
          <p:nvPr/>
        </p:nvCxnSpPr>
        <p:spPr>
          <a:xfrm flipV="1">
            <a:off x="2895600" y="2268096"/>
            <a:ext cx="1584960" cy="10847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609201"/>
            <a:ext cx="103233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wasStartedBy</a:t>
            </a:r>
            <a:endParaRPr lang="en-US" sz="1200" dirty="0"/>
          </a:p>
        </p:txBody>
      </p:sp>
      <p:sp>
        <p:nvSpPr>
          <p:cNvPr id="81" name="TextBox 80"/>
          <p:cNvSpPr txBox="1"/>
          <p:nvPr/>
        </p:nvSpPr>
        <p:spPr>
          <a:xfrm>
            <a:off x="4267200" y="2438400"/>
            <a:ext cx="1404552"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wasAssociatedWith</a:t>
            </a:r>
            <a:endParaRPr lang="en-US" sz="1200" dirty="0"/>
          </a:p>
        </p:txBody>
      </p:sp>
      <p:sp>
        <p:nvSpPr>
          <p:cNvPr id="82" name="TextBox 81"/>
          <p:cNvSpPr txBox="1"/>
          <p:nvPr/>
        </p:nvSpPr>
        <p:spPr>
          <a:xfrm>
            <a:off x="3352800" y="2819400"/>
            <a:ext cx="1404552"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wasAssociatedWith</a:t>
            </a:r>
            <a:endParaRPr lang="en-US" sz="1200" dirty="0" smtClean="0"/>
          </a:p>
          <a:p>
            <a:pPr algn="ctr"/>
            <a:r>
              <a:rPr lang="en-US" sz="1200" dirty="0" smtClean="0"/>
              <a:t>(</a:t>
            </a:r>
            <a:r>
              <a:rPr lang="en-US" sz="1200" dirty="0" smtClean="0"/>
              <a:t>mixer</a:t>
            </a:r>
            <a:r>
              <a:rPr lang="en-US" sz="1200" dirty="0" smtClean="0"/>
              <a:t>)</a:t>
            </a:r>
            <a:endParaRPr lang="en-US" sz="1200" dirty="0"/>
          </a:p>
        </p:txBody>
      </p:sp>
      <p:sp>
        <p:nvSpPr>
          <p:cNvPr id="83" name="TextBox 82"/>
          <p:cNvSpPr txBox="1"/>
          <p:nvPr/>
        </p:nvSpPr>
        <p:spPr>
          <a:xfrm>
            <a:off x="2057400" y="26670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4" name="TextBox 83"/>
          <p:cNvSpPr txBox="1"/>
          <p:nvPr/>
        </p:nvSpPr>
        <p:spPr>
          <a:xfrm>
            <a:off x="3810000" y="4267200"/>
            <a:ext cx="1007007"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1430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6" name="TextBox 95"/>
          <p:cNvSpPr txBox="1"/>
          <p:nvPr/>
        </p:nvSpPr>
        <p:spPr>
          <a:xfrm>
            <a:off x="5562600" y="3609201"/>
            <a:ext cx="103233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wasStartedBy</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50" idx="3"/>
          </p:cNvCxnSpPr>
          <p:nvPr/>
        </p:nvCxnSpPr>
        <p:spPr>
          <a:xfrm flipH="1" flipV="1">
            <a:off x="4846320" y="2010348"/>
            <a:ext cx="2316480" cy="13424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404552"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wasAssociatedWith</a:t>
            </a:r>
            <a:endParaRPr lang="en-US" sz="1200" dirty="0"/>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8" name="Title 1"/>
          <p:cNvSpPr>
            <a:spLocks noGrp="1"/>
          </p:cNvSpPr>
          <p:nvPr>
            <p:ph type="title"/>
          </p:nvPr>
        </p:nvSpPr>
        <p:spPr>
          <a:xfrm>
            <a:off x="457200" y="500050"/>
            <a:ext cx="8229600" cy="719150"/>
          </a:xfrm>
        </p:spPr>
        <p:txBody>
          <a:bodyPr>
            <a:normAutofit fontScale="90000"/>
          </a:bodyPr>
          <a:lstStyle/>
          <a:p>
            <a:r>
              <a:rPr lang="pt-BR" dirty="0" smtClean="0"/>
              <a:t>PROV</a:t>
            </a:r>
            <a:endParaRPr lang="pt-BR" dirty="0"/>
          </a:p>
        </p:txBody>
      </p:sp>
      <p:sp>
        <p:nvSpPr>
          <p:cNvPr id="49" name="Isosceles Triangle 48"/>
          <p:cNvSpPr/>
          <p:nvPr/>
        </p:nvSpPr>
        <p:spPr>
          <a:xfrm>
            <a:off x="4114800" y="139256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0" name="Rectangle 49"/>
          <p:cNvSpPr/>
          <p:nvPr/>
        </p:nvSpPr>
        <p:spPr>
          <a:xfrm>
            <a:off x="4114800" y="175260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p:txBody>
          <a:bodyPr>
            <a:normAutofit/>
          </a:bodyPr>
          <a:lstStyle/>
          <a:p>
            <a:r>
              <a:rPr lang="pt-BR" dirty="0" smtClean="0"/>
              <a:t>Análise de processos e seus resultados </a:t>
            </a:r>
          </a:p>
          <a:p>
            <a:pPr lvl="1"/>
            <a:endParaRPr lang="pt-BR" dirty="0" smtClean="0"/>
          </a:p>
          <a:p>
            <a:r>
              <a:rPr lang="pt-BR" dirty="0" smtClean="0"/>
              <a:t>Resultados de experimentos científicos </a:t>
            </a:r>
          </a:p>
          <a:p>
            <a:pPr lvl="1"/>
            <a:endParaRPr lang="pt-BR" dirty="0" smtClean="0"/>
          </a:p>
          <a:p>
            <a:r>
              <a:rPr lang="pt-BR" dirty="0" smtClean="0"/>
              <a:t>Solução: </a:t>
            </a:r>
            <a:endParaRPr lang="pt-BR" dirty="0" smtClean="0"/>
          </a:p>
          <a:p>
            <a:pPr lvl="1"/>
            <a:r>
              <a:rPr lang="pt-BR" dirty="0" smtClean="0"/>
              <a:t>Proveniência</a:t>
            </a:r>
            <a:endParaRPr lang="pt-BR"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pic>
        <p:nvPicPr>
          <p:cNvPr id="47106" name="Picture 2"/>
          <p:cNvPicPr>
            <a:picLocks noChangeAspect="1" noChangeArrowheads="1"/>
          </p:cNvPicPr>
          <p:nvPr/>
        </p:nvPicPr>
        <p:blipFill>
          <a:blip r:embed="rId3" cstate="print"/>
          <a:srcRect/>
          <a:stretch>
            <a:fillRect/>
          </a:stretch>
        </p:blipFill>
        <p:spPr bwMode="auto">
          <a:xfrm>
            <a:off x="3248025" y="4953000"/>
            <a:ext cx="2647950"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Semelhanças</a:t>
            </a:r>
            <a:endParaRPr lang="pt-BR" dirty="0"/>
          </a:p>
        </p:txBody>
      </p:sp>
      <p:sp>
        <p:nvSpPr>
          <p:cNvPr id="3" name="Content Placeholder 2"/>
          <p:cNvSpPr>
            <a:spLocks noGrp="1"/>
          </p:cNvSpPr>
          <p:nvPr>
            <p:ph idx="1"/>
          </p:nvPr>
        </p:nvSpPr>
        <p:spPr/>
        <p:txBody>
          <a:bodyPr>
            <a:normAutofit/>
          </a:bodyPr>
          <a:lstStyle/>
          <a:p>
            <a:r>
              <a:rPr lang="pt-BR" dirty="0" smtClean="0"/>
              <a:t>Informação extra</a:t>
            </a:r>
          </a:p>
          <a:p>
            <a:endParaRPr lang="pt-BR" dirty="0" smtClean="0"/>
          </a:p>
          <a:p>
            <a:endParaRPr lang="pt-BR" dirty="0" smtClean="0"/>
          </a:p>
          <a:p>
            <a:r>
              <a:rPr lang="pt-BR" dirty="0" smtClean="0"/>
              <a:t>Subtipos</a:t>
            </a:r>
            <a:endParaRPr lang="pt-BR" dirty="0" smtClean="0"/>
          </a:p>
          <a:p>
            <a:endParaRPr lang="pt-BR" dirty="0" smtClean="0"/>
          </a:p>
          <a:p>
            <a:endParaRPr lang="pt-BR" dirty="0" smtClean="0"/>
          </a:p>
          <a:p>
            <a:r>
              <a:rPr lang="pt-BR" dirty="0" smtClean="0"/>
              <a:t>Inferências</a:t>
            </a:r>
            <a:endParaRPr lang="pt-BR" dirty="0"/>
          </a:p>
        </p:txBody>
      </p:sp>
      <p:sp>
        <p:nvSpPr>
          <p:cNvPr id="4" name="Date Placeholder 3"/>
          <p:cNvSpPr>
            <a:spLocks noGrp="1"/>
          </p:cNvSpPr>
          <p:nvPr>
            <p:ph type="dt" sz="half" idx="10"/>
          </p:nvPr>
        </p:nvSpPr>
        <p:spPr/>
        <p:txBody>
          <a:bodyPr/>
          <a:lstStyle/>
          <a:p>
            <a:r>
              <a:rPr lang="pt-BR" smtClean="0"/>
              <a:t>Troy Kohwalter</a:t>
            </a:r>
            <a:endParaRPr lang="pt-BR"/>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sp>
        <p:nvSpPr>
          <p:cNvPr id="32" name="Oval 31"/>
          <p:cNvSpPr/>
          <p:nvPr/>
        </p:nvSpPr>
        <p:spPr>
          <a:xfrm>
            <a:off x="8229600" y="4876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Cake</a:t>
            </a:r>
            <a:endParaRPr lang="pt-BR" sz="1050" baseline="-25000"/>
          </a:p>
        </p:txBody>
      </p:sp>
      <p:sp>
        <p:nvSpPr>
          <p:cNvPr id="33" name="Rectangle 32"/>
          <p:cNvSpPr/>
          <p:nvPr/>
        </p:nvSpPr>
        <p:spPr>
          <a:xfrm>
            <a:off x="44958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Bake</a:t>
            </a:r>
            <a:endParaRPr lang="pt-BR" sz="1050" baseline="-25000"/>
          </a:p>
        </p:txBody>
      </p:sp>
      <p:sp>
        <p:nvSpPr>
          <p:cNvPr id="34" name="Octagon 33"/>
          <p:cNvSpPr/>
          <p:nvPr/>
        </p:nvSpPr>
        <p:spPr>
          <a:xfrm>
            <a:off x="3886200" y="22098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Cook</a:t>
            </a:r>
            <a:endParaRPr lang="pt-BR" sz="1050"/>
          </a:p>
        </p:txBody>
      </p:sp>
      <p:sp>
        <p:nvSpPr>
          <p:cNvPr id="35" name="Rectangle 34"/>
          <p:cNvSpPr/>
          <p:nvPr/>
        </p:nvSpPr>
        <p:spPr>
          <a:xfrm>
            <a:off x="23622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Mix</a:t>
            </a:r>
            <a:endParaRPr lang="pt-BR" sz="1050" baseline="-25000"/>
          </a:p>
        </p:txBody>
      </p:sp>
      <p:cxnSp>
        <p:nvCxnSpPr>
          <p:cNvPr id="36" name="Straight Arrow Connector 35"/>
          <p:cNvCxnSpPr>
            <a:stCxn id="32" idx="1"/>
            <a:endCxn id="45" idx="3"/>
          </p:cNvCxnSpPr>
          <p:nvPr/>
        </p:nvCxnSpPr>
        <p:spPr>
          <a:xfrm flipH="1" flipV="1">
            <a:off x="7391400" y="4343400"/>
            <a:ext cx="949792" cy="644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3" idx="1"/>
            <a:endCxn id="35" idx="3"/>
          </p:cNvCxnSpPr>
          <p:nvPr/>
        </p:nvCxnSpPr>
        <p:spPr>
          <a:xfrm flipH="1">
            <a:off x="3124200" y="43434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a:stCxn id="33" idx="0"/>
            <a:endCxn id="34" idx="1"/>
          </p:cNvCxnSpPr>
          <p:nvPr/>
        </p:nvCxnSpPr>
        <p:spPr>
          <a:xfrm flipH="1" flipV="1">
            <a:off x="4648200" y="27486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35" idx="0"/>
            <a:endCxn id="34" idx="3"/>
          </p:cNvCxnSpPr>
          <p:nvPr/>
        </p:nvCxnSpPr>
        <p:spPr>
          <a:xfrm flipV="1">
            <a:off x="2743200" y="29718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3276600" y="4218801"/>
            <a:ext cx="116224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dirty="0" err="1" smtClean="0"/>
              <a:t>wasTriggeredBy</a:t>
            </a:r>
            <a:endParaRPr lang="pt-BR" sz="1200" dirty="0"/>
          </a:p>
        </p:txBody>
      </p:sp>
      <p:sp>
        <p:nvSpPr>
          <p:cNvPr id="41" name="TextBox 40"/>
          <p:cNvSpPr txBox="1"/>
          <p:nvPr/>
        </p:nvSpPr>
        <p:spPr>
          <a:xfrm>
            <a:off x="4267200" y="3200400"/>
            <a:ext cx="1232325"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wasControlledBy</a:t>
            </a:r>
            <a:endParaRPr lang="pt-BR" sz="1200"/>
          </a:p>
        </p:txBody>
      </p:sp>
      <p:sp>
        <p:nvSpPr>
          <p:cNvPr id="42" name="TextBox 41"/>
          <p:cNvSpPr txBox="1"/>
          <p:nvPr/>
        </p:nvSpPr>
        <p:spPr>
          <a:xfrm>
            <a:off x="2743200" y="3200400"/>
            <a:ext cx="1232324"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pt-BR" sz="1200" smtClean="0"/>
              <a:t>wasControlledBy</a:t>
            </a:r>
            <a:endParaRPr lang="pt-BR" sz="1200" smtClean="0"/>
          </a:p>
        </p:txBody>
      </p:sp>
      <p:sp>
        <p:nvSpPr>
          <p:cNvPr id="43" name="TextBox 42"/>
          <p:cNvSpPr txBox="1"/>
          <p:nvPr/>
        </p:nvSpPr>
        <p:spPr>
          <a:xfrm>
            <a:off x="7543800" y="4495800"/>
            <a:ext cx="1239635"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pt-BR" sz="1200" smtClean="0"/>
              <a:t>wasGeneratedBy</a:t>
            </a:r>
            <a:endParaRPr lang="pt-BR" sz="1200" smtClean="0"/>
          </a:p>
        </p:txBody>
      </p:sp>
      <p:sp>
        <p:nvSpPr>
          <p:cNvPr id="44" name="Oval 43"/>
          <p:cNvSpPr/>
          <p:nvPr/>
        </p:nvSpPr>
        <p:spPr>
          <a:xfrm>
            <a:off x="6324600" y="2133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Icing</a:t>
            </a:r>
            <a:endParaRPr lang="pt-BR" sz="1050" baseline="-25000"/>
          </a:p>
        </p:txBody>
      </p:sp>
      <p:sp>
        <p:nvSpPr>
          <p:cNvPr id="45" name="Rectangle 44"/>
          <p:cNvSpPr/>
          <p:nvPr/>
        </p:nvSpPr>
        <p:spPr>
          <a:xfrm>
            <a:off x="6629400" y="39624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Decorate</a:t>
            </a:r>
            <a:endParaRPr lang="pt-BR" sz="1050" baseline="-25000"/>
          </a:p>
        </p:txBody>
      </p:sp>
      <p:cxnSp>
        <p:nvCxnSpPr>
          <p:cNvPr id="46" name="Straight Arrow Connector 45"/>
          <p:cNvCxnSpPr>
            <a:stCxn id="45" idx="1"/>
            <a:endCxn id="33" idx="3"/>
          </p:cNvCxnSpPr>
          <p:nvPr/>
        </p:nvCxnSpPr>
        <p:spPr>
          <a:xfrm flipH="1">
            <a:off x="5257800" y="43434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Straight Arrow Connector 46"/>
          <p:cNvCxnSpPr>
            <a:stCxn id="45" idx="0"/>
            <a:endCxn id="44" idx="5"/>
          </p:cNvCxnSpPr>
          <p:nvPr/>
        </p:nvCxnSpPr>
        <p:spPr>
          <a:xfrm flipH="1" flipV="1">
            <a:off x="6975008" y="27840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6858000" y="31242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Used</a:t>
            </a:r>
            <a:endParaRPr lang="pt-BR" sz="1200"/>
          </a:p>
        </p:txBody>
      </p:sp>
      <p:sp>
        <p:nvSpPr>
          <p:cNvPr id="49" name="TextBox 48"/>
          <p:cNvSpPr txBox="1"/>
          <p:nvPr/>
        </p:nvSpPr>
        <p:spPr>
          <a:xfrm>
            <a:off x="5410200" y="4218801"/>
            <a:ext cx="116224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wasTriggeredBy</a:t>
            </a:r>
            <a:endParaRPr lang="pt-BR" sz="1200"/>
          </a:p>
        </p:txBody>
      </p:sp>
      <p:cxnSp>
        <p:nvCxnSpPr>
          <p:cNvPr id="50" name="Straight Arrow Connector 49"/>
          <p:cNvCxnSpPr>
            <a:stCxn id="45" idx="0"/>
            <a:endCxn id="34" idx="0"/>
          </p:cNvCxnSpPr>
          <p:nvPr/>
        </p:nvCxnSpPr>
        <p:spPr>
          <a:xfrm flipH="1" flipV="1">
            <a:off x="4648200" y="24329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5562600" y="3429000"/>
            <a:ext cx="1232325"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wasControlledBy</a:t>
            </a:r>
            <a:endParaRPr lang="pt-BR" sz="1200"/>
          </a:p>
        </p:txBody>
      </p:sp>
      <p:sp>
        <p:nvSpPr>
          <p:cNvPr id="52" name="Oval 51"/>
          <p:cNvSpPr/>
          <p:nvPr/>
        </p:nvSpPr>
        <p:spPr>
          <a:xfrm>
            <a:off x="3429000" y="5562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050" smtClean="0"/>
              <a:t>Oven</a:t>
            </a:r>
            <a:endParaRPr lang="pt-BR" sz="1050" smtClean="0"/>
          </a:p>
        </p:txBody>
      </p:sp>
      <p:cxnSp>
        <p:nvCxnSpPr>
          <p:cNvPr id="53" name="Straight Arrow Connector 52"/>
          <p:cNvCxnSpPr>
            <a:stCxn id="33" idx="2"/>
            <a:endCxn id="52" idx="7"/>
          </p:cNvCxnSpPr>
          <p:nvPr/>
        </p:nvCxnSpPr>
        <p:spPr>
          <a:xfrm flipH="1">
            <a:off x="4079408" y="47244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4" name="TextBox 53"/>
          <p:cNvSpPr txBox="1"/>
          <p:nvPr/>
        </p:nvSpPr>
        <p:spPr>
          <a:xfrm>
            <a:off x="4191000" y="50292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pt-BR" sz="1200" smtClean="0"/>
              <a:t>Used</a:t>
            </a:r>
            <a:endParaRPr lang="pt-BR" sz="1200"/>
          </a:p>
        </p:txBody>
      </p:sp>
      <p:sp>
        <p:nvSpPr>
          <p:cNvPr id="55" name="Rectangular Callout 54"/>
          <p:cNvSpPr/>
          <p:nvPr/>
        </p:nvSpPr>
        <p:spPr>
          <a:xfrm>
            <a:off x="5410200" y="5410200"/>
            <a:ext cx="1600200" cy="612648"/>
          </a:xfrm>
          <a:prstGeom prst="wedgeRectCallout">
            <a:avLst>
              <a:gd name="adj1" fmla="val -79833"/>
              <a:gd name="adj2" fmla="val -15839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BR" sz="1200" smtClean="0"/>
              <a:t>startedAtTime</a:t>
            </a:r>
            <a:r>
              <a:rPr lang="pt-BR" sz="1200" smtClean="0"/>
              <a:t>: </a:t>
            </a:r>
            <a:r>
              <a:rPr lang="pt-BR" sz="1200" smtClean="0"/>
              <a:t>15:00</a:t>
            </a:r>
            <a:endParaRPr lang="pt-BR" sz="1200" smtClean="0"/>
          </a:p>
          <a:p>
            <a:pPr algn="ctr"/>
            <a:r>
              <a:rPr lang="pt-BR" sz="1200" smtClean="0"/>
              <a:t>endedAtTime</a:t>
            </a:r>
            <a:r>
              <a:rPr lang="pt-BR" sz="1200" smtClean="0"/>
              <a:t>: </a:t>
            </a:r>
            <a:r>
              <a:rPr lang="pt-BR" sz="1200" smtClean="0"/>
              <a:t>15:45</a:t>
            </a:r>
            <a:endParaRPr lang="pt-BR" sz="1200"/>
          </a:p>
        </p:txBody>
      </p:sp>
      <p:sp>
        <p:nvSpPr>
          <p:cNvPr id="56" name="Rectangular Callout 55"/>
          <p:cNvSpPr/>
          <p:nvPr/>
        </p:nvSpPr>
        <p:spPr>
          <a:xfrm>
            <a:off x="7543800" y="3352800"/>
            <a:ext cx="1447800" cy="612648"/>
          </a:xfrm>
          <a:prstGeom prst="wedgeRectCallout">
            <a:avLst>
              <a:gd name="adj1" fmla="val -34254"/>
              <a:gd name="adj2" fmla="val 13563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BR" sz="1200" smtClean="0"/>
              <a:t>generatedAtTime</a:t>
            </a:r>
            <a:r>
              <a:rPr lang="pt-BR" sz="1200" smtClean="0"/>
              <a:t>: </a:t>
            </a:r>
            <a:r>
              <a:rPr lang="pt-BR" sz="1200" smtClean="0"/>
              <a:t>16:15</a:t>
            </a:r>
            <a:endParaRPr lang="pt-BR" sz="12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1" name="Rectangle 60"/>
          <p:cNvSpPr/>
          <p:nvPr/>
        </p:nvSpPr>
        <p:spPr>
          <a:xfrm>
            <a:off x="46482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8" name="Oval 67"/>
          <p:cNvSpPr/>
          <p:nvPr/>
        </p:nvSpPr>
        <p:spPr>
          <a:xfrm>
            <a:off x="35814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Oven</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1" idx="1"/>
            <a:endCxn id="63" idx="3"/>
          </p:cNvCxnSpPr>
          <p:nvPr/>
        </p:nvCxnSpPr>
        <p:spPr>
          <a:xfrm flipH="1">
            <a:off x="32766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61" idx="0"/>
            <a:endCxn id="62" idx="1"/>
          </p:cNvCxnSpPr>
          <p:nvPr/>
        </p:nvCxnSpPr>
        <p:spPr>
          <a:xfrm flipH="1" flipV="1">
            <a:off x="4800600" y="2139018"/>
            <a:ext cx="228600" cy="1213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1" idx="2"/>
            <a:endCxn id="68" idx="7"/>
          </p:cNvCxnSpPr>
          <p:nvPr/>
        </p:nvCxnSpPr>
        <p:spPr>
          <a:xfrm flipH="1">
            <a:off x="4231808" y="4114800"/>
            <a:ext cx="797392" cy="9497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79"/>
          <p:cNvSpPr txBox="1"/>
          <p:nvPr/>
        </p:nvSpPr>
        <p:spPr>
          <a:xfrm>
            <a:off x="3429000" y="3609201"/>
            <a:ext cx="116224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81" name="TextBox 80"/>
          <p:cNvSpPr txBox="1"/>
          <p:nvPr/>
        </p:nvSpPr>
        <p:spPr>
          <a:xfrm>
            <a:off x="4419600" y="2390001"/>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4" name="TextBox 83"/>
          <p:cNvSpPr txBox="1"/>
          <p:nvPr/>
        </p:nvSpPr>
        <p:spPr>
          <a:xfrm>
            <a:off x="3810000" y="4267200"/>
            <a:ext cx="1007007"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Used(baking)</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2192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1" idx="3"/>
          </p:cNvCxnSpPr>
          <p:nvPr/>
        </p:nvCxnSpPr>
        <p:spPr>
          <a:xfrm flipH="1">
            <a:off x="5410200" y="3733800"/>
            <a:ext cx="1371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6" name="TextBox 95"/>
          <p:cNvSpPr txBox="1"/>
          <p:nvPr/>
        </p:nvSpPr>
        <p:spPr>
          <a:xfrm>
            <a:off x="5562600" y="3609201"/>
            <a:ext cx="116224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wasTriggeredBy</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cxnSp>
        <p:nvCxnSpPr>
          <p:cNvPr id="106" name="Elbow Connector 105"/>
          <p:cNvCxnSpPr>
            <a:stCxn id="92" idx="0"/>
            <a:endCxn id="63" idx="0"/>
          </p:cNvCxnSpPr>
          <p:nvPr/>
        </p:nvCxnSpPr>
        <p:spPr>
          <a:xfrm rot="16200000" flipV="1">
            <a:off x="5029200" y="1219200"/>
            <a:ext cx="12700" cy="4267200"/>
          </a:xfrm>
          <a:prstGeom prst="bentConnector3">
            <a:avLst>
              <a:gd name="adj1" fmla="val 1866858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107" name="TextBox 106"/>
          <p:cNvSpPr txBox="1"/>
          <p:nvPr/>
        </p:nvSpPr>
        <p:spPr>
          <a:xfrm>
            <a:off x="3124200" y="7620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5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2192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7" idx="0"/>
          </p:cNvCxnSpPr>
          <p:nvPr/>
        </p:nvCxnSpPr>
        <p:spPr>
          <a:xfrm rot="16200000" flipH="1" flipV="1">
            <a:off x="4038600" y="-838200"/>
            <a:ext cx="457200" cy="51816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3581400" y="12192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cxnSp>
        <p:nvCxnSpPr>
          <p:cNvPr id="40" name="Elbow Connector 39"/>
          <p:cNvCxnSpPr/>
          <p:nvPr/>
        </p:nvCxnSpPr>
        <p:spPr>
          <a:xfrm rot="16200000" flipV="1">
            <a:off x="3622208" y="-1869608"/>
            <a:ext cx="533400" cy="6477000"/>
          </a:xfrm>
          <a:prstGeom prst="bentConnector3">
            <a:avLst>
              <a:gd name="adj1" fmla="val 13439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41" name="TextBox 40"/>
          <p:cNvSpPr txBox="1"/>
          <p:nvPr/>
        </p:nvSpPr>
        <p:spPr>
          <a:xfrm>
            <a:off x="3429000" y="6858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2"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1" name="TextBox 40"/>
          <p:cNvSpPr txBox="1"/>
          <p:nvPr/>
        </p:nvSpPr>
        <p:spPr>
          <a:xfrm>
            <a:off x="3124200" y="11430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0"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7" name="Oval 66"/>
          <p:cNvSpPr/>
          <p:nvPr/>
        </p:nvSpPr>
        <p:spPr>
          <a:xfrm>
            <a:off x="1295400" y="1981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7" idx="5"/>
          </p:cNvCxnSpPr>
          <p:nvPr/>
        </p:nvCxnSpPr>
        <p:spPr>
          <a:xfrm flipH="1" flipV="1">
            <a:off x="1945808" y="2631608"/>
            <a:ext cx="949792" cy="7211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stCxn id="67" idx="1"/>
            <a:endCxn id="64" idx="5"/>
          </p:cNvCxnSpPr>
          <p:nvPr/>
        </p:nvCxnSpPr>
        <p:spPr>
          <a:xfrm flipH="1" flipV="1">
            <a:off x="650408" y="1641008"/>
            <a:ext cx="756584" cy="4517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3" name="TextBox 82"/>
          <p:cNvSpPr txBox="1"/>
          <p:nvPr/>
        </p:nvSpPr>
        <p:spPr>
          <a:xfrm>
            <a:off x="2133600" y="2590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endParaRPr lang="en-US" sz="1200" dirty="0"/>
          </a:p>
        </p:txBody>
      </p:sp>
      <p:sp>
        <p:nvSpPr>
          <p:cNvPr id="85" name="TextBox 84"/>
          <p:cNvSpPr txBox="1"/>
          <p:nvPr/>
        </p:nvSpPr>
        <p:spPr>
          <a:xfrm>
            <a:off x="76200" y="1828800"/>
            <a:ext cx="1238544"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wasDerivedFrom</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1" name="TextBox 40"/>
          <p:cNvSpPr txBox="1"/>
          <p:nvPr/>
        </p:nvSpPr>
        <p:spPr>
          <a:xfrm>
            <a:off x="3124200" y="11430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40" name="Elbow Connector 39"/>
          <p:cNvCxnSpPr>
            <a:stCxn id="63" idx="0"/>
            <a:endCxn id="64" idx="0"/>
          </p:cNvCxnSpPr>
          <p:nvPr/>
        </p:nvCxnSpPr>
        <p:spPr>
          <a:xfrm rot="16200000" flipV="1">
            <a:off x="457200" y="914400"/>
            <a:ext cx="2362200" cy="2514600"/>
          </a:xfrm>
          <a:prstGeom prst="bentConnector3">
            <a:avLst>
              <a:gd name="adj1" fmla="val 109677"/>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47" name="TextBox 46"/>
          <p:cNvSpPr txBox="1"/>
          <p:nvPr/>
        </p:nvSpPr>
        <p:spPr>
          <a:xfrm>
            <a:off x="1295400" y="533400"/>
            <a:ext cx="774571"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42"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1" name="TextBox 40"/>
          <p:cNvSpPr txBox="1"/>
          <p:nvPr/>
        </p:nvSpPr>
        <p:spPr>
          <a:xfrm>
            <a:off x="3124200" y="11430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7" name="TextBox 46"/>
          <p:cNvSpPr txBox="1"/>
          <p:nvPr/>
        </p:nvSpPr>
        <p:spPr>
          <a:xfrm>
            <a:off x="1295400" y="2133600"/>
            <a:ext cx="774571"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sp>
        <p:nvSpPr>
          <p:cNvPr id="3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0" name="Straight Arrow Connector 69"/>
          <p:cNvCxnSpPr>
            <a:stCxn id="60" idx="1"/>
            <a:endCxn id="92" idx="3"/>
          </p:cNvCxnSpPr>
          <p:nvPr/>
        </p:nvCxnSpPr>
        <p:spPr>
          <a:xfrm flipH="1" flipV="1">
            <a:off x="7543800" y="3733800"/>
            <a:ext cx="949792" cy="873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8" name="Oval 87"/>
          <p:cNvSpPr/>
          <p:nvPr/>
        </p:nvSpPr>
        <p:spPr>
          <a:xfrm>
            <a:off x="6477000" y="1524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Icing</a:t>
            </a:r>
            <a:endParaRPr lang="en-US" sz="1050" baseline="-25000" dirty="0"/>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cxnSp>
        <p:nvCxnSpPr>
          <p:cNvPr id="90" name="Elbow Connector 89"/>
          <p:cNvCxnSpPr>
            <a:stCxn id="88" idx="0"/>
            <a:endCxn id="64" idx="6"/>
          </p:cNvCxnSpPr>
          <p:nvPr/>
        </p:nvCxnSpPr>
        <p:spPr>
          <a:xfrm rot="16200000" flipV="1">
            <a:off x="3733800" y="-1600200"/>
            <a:ext cx="152400" cy="6096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67818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Decorate</a:t>
            </a:r>
            <a:endParaRPr lang="en-US" sz="1050" baseline="-25000" dirty="0"/>
          </a:p>
        </p:txBody>
      </p:sp>
      <p:cxnSp>
        <p:nvCxnSpPr>
          <p:cNvPr id="93" name="Straight Arrow Connector 92"/>
          <p:cNvCxnSpPr>
            <a:stCxn id="92" idx="1"/>
            <a:endCxn id="63" idx="3"/>
          </p:cNvCxnSpPr>
          <p:nvPr/>
        </p:nvCxnSpPr>
        <p:spPr>
          <a:xfrm flipH="1">
            <a:off x="3276600" y="3733800"/>
            <a:ext cx="3505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4" name="Straight Arrow Connector 93"/>
          <p:cNvCxnSpPr>
            <a:stCxn id="92" idx="0"/>
            <a:endCxn id="88" idx="5"/>
          </p:cNvCxnSpPr>
          <p:nvPr/>
        </p:nvCxnSpPr>
        <p:spPr>
          <a:xfrm flipH="1" flipV="1">
            <a:off x="7127408" y="2174408"/>
            <a:ext cx="35392" cy="1178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7010400" y="2514600"/>
            <a:ext cx="502061"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cxnSp>
        <p:nvCxnSpPr>
          <p:cNvPr id="100" name="Straight Arrow Connector 99"/>
          <p:cNvCxnSpPr>
            <a:stCxn id="92" idx="0"/>
            <a:endCxn id="62" idx="0"/>
          </p:cNvCxnSpPr>
          <p:nvPr/>
        </p:nvCxnSpPr>
        <p:spPr>
          <a:xfrm flipH="1" flipV="1">
            <a:off x="4800600" y="1823382"/>
            <a:ext cx="2362200" cy="15294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1" name="TextBox 100"/>
          <p:cNvSpPr txBox="1"/>
          <p:nvPr/>
        </p:nvSpPr>
        <p:spPr>
          <a:xfrm>
            <a:off x="5715000" y="2819400"/>
            <a:ext cx="1232325"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err="1" smtClean="0"/>
              <a:t>wasControlledBy</a:t>
            </a:r>
            <a:endParaRPr lang="en-US" sz="1200" dirty="0"/>
          </a:p>
        </p:txBody>
      </p:sp>
      <p:sp>
        <p:nvSpPr>
          <p:cNvPr id="107" name="TextBox 106"/>
          <p:cNvSpPr txBox="1"/>
          <p:nvPr/>
        </p:nvSpPr>
        <p:spPr>
          <a:xfrm>
            <a:off x="4114800" y="3505200"/>
            <a:ext cx="1768946"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wasTriggeredBy</a:t>
            </a:r>
            <a:r>
              <a:rPr lang="en-US" dirty="0" smtClean="0">
                <a:solidFill>
                  <a:schemeClr val="accent2">
                    <a:lumMod val="50000"/>
                  </a:schemeClr>
                </a:solidFill>
              </a:rPr>
              <a:t>*</a:t>
            </a:r>
            <a:endParaRPr lang="en-US" dirty="0">
              <a:solidFill>
                <a:schemeClr val="accent2">
                  <a:lumMod val="50000"/>
                </a:schemeClr>
              </a:solidFill>
            </a:endParaRPr>
          </a:p>
        </p:txBody>
      </p:sp>
      <p:sp>
        <p:nvSpPr>
          <p:cNvPr id="110" name="TextBox 109"/>
          <p:cNvSpPr txBox="1"/>
          <p:nvPr/>
        </p:nvSpPr>
        <p:spPr>
          <a:xfrm>
            <a:off x="7772400" y="3962400"/>
            <a:ext cx="1239635" cy="461665"/>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wasGeneratedBy</a:t>
            </a:r>
            <a:endParaRPr lang="en-US" sz="1200" dirty="0" smtClean="0"/>
          </a:p>
          <a:p>
            <a:pPr algn="ctr"/>
            <a:r>
              <a:rPr lang="en-US" sz="1200" dirty="0" smtClean="0"/>
              <a:t>(coating)</a:t>
            </a:r>
          </a:p>
        </p:txBody>
      </p:sp>
      <p:sp>
        <p:nvSpPr>
          <p:cNvPr id="41" name="TextBox 40"/>
          <p:cNvSpPr txBox="1"/>
          <p:nvPr/>
        </p:nvSpPr>
        <p:spPr>
          <a:xfrm>
            <a:off x="3124200" y="11430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47" name="TextBox 46"/>
          <p:cNvSpPr txBox="1"/>
          <p:nvPr/>
        </p:nvSpPr>
        <p:spPr>
          <a:xfrm>
            <a:off x="1295400" y="2133600"/>
            <a:ext cx="774571"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cxnSp>
        <p:nvCxnSpPr>
          <p:cNvPr id="37" name="Elbow Connector 51"/>
          <p:cNvCxnSpPr/>
          <p:nvPr/>
        </p:nvCxnSpPr>
        <p:spPr>
          <a:xfrm rot="10800000">
            <a:off x="2895600" y="4114800"/>
            <a:ext cx="5486400" cy="762000"/>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572000"/>
            <a:ext cx="1884107"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39"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28</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7" name="TextBox 46"/>
          <p:cNvSpPr txBox="1"/>
          <p:nvPr/>
        </p:nvSpPr>
        <p:spPr>
          <a:xfrm>
            <a:off x="1295400" y="2133600"/>
            <a:ext cx="774571"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cxnSp>
        <p:nvCxnSpPr>
          <p:cNvPr id="37" name="Elbow Connector 51"/>
          <p:cNvCxnSpPr/>
          <p:nvPr/>
        </p:nvCxnSpPr>
        <p:spPr>
          <a:xfrm rot="10800000">
            <a:off x="2895600" y="4114800"/>
            <a:ext cx="5486400" cy="762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572000"/>
            <a:ext cx="1884107"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29</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2" name="Octagon 61"/>
          <p:cNvSpPr/>
          <p:nvPr/>
        </p:nvSpPr>
        <p:spPr>
          <a:xfrm>
            <a:off x="4038600" y="16002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sz="1050" dirty="0"/>
          </a:p>
        </p:txBody>
      </p:sp>
      <p:sp>
        <p:nvSpPr>
          <p:cNvPr id="63" name="Rectangle 62"/>
          <p:cNvSpPr/>
          <p:nvPr/>
        </p:nvSpPr>
        <p:spPr>
          <a:xfrm>
            <a:off x="2514600" y="33528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73" name="Straight Arrow Connector 72"/>
          <p:cNvCxnSpPr>
            <a:stCxn id="63" idx="0"/>
            <a:endCxn id="62" idx="3"/>
          </p:cNvCxnSpPr>
          <p:nvPr/>
        </p:nvCxnSpPr>
        <p:spPr>
          <a:xfrm flipV="1">
            <a:off x="2895600" y="2362200"/>
            <a:ext cx="1366182"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63" idx="1"/>
            <a:endCxn id="65" idx="6"/>
          </p:cNvCxnSpPr>
          <p:nvPr/>
        </p:nvCxnSpPr>
        <p:spPr>
          <a:xfrm flipH="1">
            <a:off x="762000" y="37338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stCxn id="63" idx="1"/>
            <a:endCxn id="69" idx="6"/>
          </p:cNvCxnSpPr>
          <p:nvPr/>
        </p:nvCxnSpPr>
        <p:spPr>
          <a:xfrm flipH="1">
            <a:off x="762000" y="3733800"/>
            <a:ext cx="1752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3" idx="0"/>
            <a:endCxn id="64" idx="5"/>
          </p:cNvCxnSpPr>
          <p:nvPr/>
        </p:nvCxnSpPr>
        <p:spPr>
          <a:xfrm flipH="1" flipV="1">
            <a:off x="650408" y="1641008"/>
            <a:ext cx="2245192" cy="17117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3" idx="1"/>
            <a:endCxn id="66" idx="6"/>
          </p:cNvCxnSpPr>
          <p:nvPr/>
        </p:nvCxnSpPr>
        <p:spPr>
          <a:xfrm flipH="1" flipV="1">
            <a:off x="762000" y="28194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3415875" y="2819400"/>
            <a:ext cx="1232325"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wasControlledBy</a:t>
            </a:r>
            <a:endParaRPr lang="en-US" sz="1200" dirty="0" smtClean="0"/>
          </a:p>
          <a:p>
            <a:pPr algn="ctr"/>
            <a:r>
              <a:rPr lang="en-US" sz="1200" dirty="0" smtClean="0"/>
              <a:t>(mixer)</a:t>
            </a:r>
            <a:endParaRPr lang="en-US" sz="1200" dirty="0"/>
          </a:p>
        </p:txBody>
      </p:sp>
      <p:sp>
        <p:nvSpPr>
          <p:cNvPr id="86" name="TextBox 85"/>
          <p:cNvSpPr txBox="1"/>
          <p:nvPr/>
        </p:nvSpPr>
        <p:spPr>
          <a:xfrm>
            <a:off x="990600" y="42672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7" name="TextBox 86"/>
          <p:cNvSpPr txBox="1"/>
          <p:nvPr/>
        </p:nvSpPr>
        <p:spPr>
          <a:xfrm>
            <a:off x="1066800" y="29718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89" name="TextBox 88"/>
          <p:cNvSpPr txBox="1"/>
          <p:nvPr/>
        </p:nvSpPr>
        <p:spPr>
          <a:xfrm>
            <a:off x="914400" y="3581400"/>
            <a:ext cx="1235979" cy="276999"/>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Used(ingredient)</a:t>
            </a:r>
          </a:p>
        </p:txBody>
      </p:sp>
      <p:sp>
        <p:nvSpPr>
          <p:cNvPr id="97" name="Oval 96"/>
          <p:cNvSpPr/>
          <p:nvPr/>
        </p:nvSpPr>
        <p:spPr>
          <a:xfrm>
            <a:off x="1219200" y="5257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98" name="Straight Arrow Connector 97"/>
          <p:cNvCxnSpPr>
            <a:stCxn id="63" idx="2"/>
            <a:endCxn id="97" idx="7"/>
          </p:cNvCxnSpPr>
          <p:nvPr/>
        </p:nvCxnSpPr>
        <p:spPr>
          <a:xfrm flipH="1">
            <a:off x="1869608" y="4114800"/>
            <a:ext cx="1025992" cy="12545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1981200" y="4724400"/>
            <a:ext cx="526234" cy="461665"/>
          </a:xfrm>
          <a:prstGeom prst="rect">
            <a:avLst/>
          </a:prstGeom>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a:p>
            <a:r>
              <a:rPr lang="en-US" sz="1200" dirty="0" smtClean="0"/>
              <a:t>(tool)</a:t>
            </a:r>
          </a:p>
        </p:txBody>
      </p:sp>
      <p:sp>
        <p:nvSpPr>
          <p:cNvPr id="47" name="TextBox 46"/>
          <p:cNvSpPr txBox="1"/>
          <p:nvPr/>
        </p:nvSpPr>
        <p:spPr>
          <a:xfrm>
            <a:off x="1295400" y="2133600"/>
            <a:ext cx="774571"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solidFill>
                  <a:schemeClr val="accent2">
                    <a:lumMod val="50000"/>
                  </a:schemeClr>
                </a:solidFill>
              </a:rPr>
              <a:t>Used*</a:t>
            </a:r>
            <a:endParaRPr lang="en-US" dirty="0">
              <a:solidFill>
                <a:schemeClr val="accent2">
                  <a:lumMod val="50000"/>
                </a:schemeClr>
              </a:solidFill>
            </a:endParaRPr>
          </a:p>
        </p:txBody>
      </p:sp>
      <p:cxnSp>
        <p:nvCxnSpPr>
          <p:cNvPr id="37" name="Elbow Connector 51"/>
          <p:cNvCxnSpPr/>
          <p:nvPr/>
        </p:nvCxnSpPr>
        <p:spPr>
          <a:xfrm rot="10800000">
            <a:off x="2895600" y="4114800"/>
            <a:ext cx="5486400" cy="762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5105400" y="4572000"/>
            <a:ext cx="1884107" cy="369332"/>
          </a:xfrm>
          <a:prstGeom prst="rect">
            <a:avLst/>
          </a:prstGeom>
          <a:ln w="12700"/>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err="1" smtClean="0">
                <a:solidFill>
                  <a:schemeClr val="accent2">
                    <a:lumMod val="50000"/>
                  </a:schemeClr>
                </a:solidFill>
              </a:rPr>
              <a:t>wasGeneratedBy</a:t>
            </a:r>
            <a:r>
              <a:rPr lang="en-US" dirty="0" smtClean="0">
                <a:solidFill>
                  <a:schemeClr val="accent2">
                    <a:lumMod val="50000"/>
                  </a:schemeClr>
                </a:solidFill>
              </a:rPr>
              <a:t>*</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cxnSp>
        <p:nvCxnSpPr>
          <p:cNvPr id="28" name="Elbow Connector 27"/>
          <p:cNvCxnSpPr>
            <a:stCxn id="60" idx="0"/>
            <a:endCxn id="64" idx="6"/>
          </p:cNvCxnSpPr>
          <p:nvPr/>
        </p:nvCxnSpPr>
        <p:spPr>
          <a:xfrm rot="16200000" flipV="1">
            <a:off x="3200400" y="-1066800"/>
            <a:ext cx="3124200" cy="8001000"/>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3429000" y="10668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2" name="Elbow Connector 27"/>
          <p:cNvCxnSpPr>
            <a:stCxn id="60" idx="1"/>
            <a:endCxn id="66" idx="6"/>
          </p:cNvCxnSpPr>
          <p:nvPr/>
        </p:nvCxnSpPr>
        <p:spPr>
          <a:xfrm rot="16200000" flipV="1">
            <a:off x="3733800" y="-152400"/>
            <a:ext cx="1787992" cy="7731592"/>
          </a:xfrm>
          <a:prstGeom prst="bentConnector2">
            <a:avLst/>
          </a:prstGeom>
          <a:ln>
            <a:prstDash val="sysDash"/>
            <a:tailEnd type="arrow"/>
          </a:ln>
        </p:spPr>
        <p:style>
          <a:lnRef idx="2">
            <a:schemeClr val="accent2"/>
          </a:lnRef>
          <a:fillRef idx="0">
            <a:schemeClr val="accent2"/>
          </a:fillRef>
          <a:effectRef idx="1">
            <a:schemeClr val="accent2"/>
          </a:effectRef>
          <a:fontRef idx="minor">
            <a:schemeClr val="tx1"/>
          </a:fontRef>
        </p:style>
      </p:cxnSp>
      <p:cxnSp>
        <p:nvCxnSpPr>
          <p:cNvPr id="35" name="Elbow Connector 27"/>
          <p:cNvCxnSpPr>
            <a:stCxn id="60" idx="2"/>
            <a:endCxn id="69" idx="6"/>
          </p:cNvCxnSpPr>
          <p:nvPr/>
        </p:nvCxnSpPr>
        <p:spPr>
          <a:xfrm rot="10800000">
            <a:off x="762000" y="3733800"/>
            <a:ext cx="7620000" cy="1143000"/>
          </a:xfrm>
          <a:prstGeom prst="bentConnector3">
            <a:avLst>
              <a:gd name="adj1" fmla="val 41086"/>
            </a:avLst>
          </a:prstGeom>
          <a:ln>
            <a:prstDash val="sysDash"/>
            <a:tailEnd type="arrow"/>
          </a:ln>
        </p:spPr>
        <p:style>
          <a:lnRef idx="2">
            <a:schemeClr val="accent2"/>
          </a:lnRef>
          <a:fillRef idx="0">
            <a:schemeClr val="accent2"/>
          </a:fillRef>
          <a:effectRef idx="1">
            <a:schemeClr val="accent2"/>
          </a:effectRef>
          <a:fontRef idx="minor">
            <a:schemeClr val="tx1"/>
          </a:fontRef>
        </p:style>
      </p:cxnSp>
      <p:cxnSp>
        <p:nvCxnSpPr>
          <p:cNvPr id="40" name="Elbow Connector 27"/>
          <p:cNvCxnSpPr>
            <a:stCxn id="60" idx="3"/>
            <a:endCxn id="65" idx="4"/>
          </p:cNvCxnSpPr>
          <p:nvPr/>
        </p:nvCxnSpPr>
        <p:spPr>
          <a:xfrm rot="5400000" flipH="1">
            <a:off x="4378792" y="1031408"/>
            <a:ext cx="117008" cy="8112592"/>
          </a:xfrm>
          <a:prstGeom prst="bentConnector3">
            <a:avLst>
              <a:gd name="adj1" fmla="val -915932"/>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52" name="TextBox 51"/>
          <p:cNvSpPr txBox="1"/>
          <p:nvPr/>
        </p:nvSpPr>
        <p:spPr>
          <a:xfrm>
            <a:off x="5486400" y="25908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3" name="TextBox 52"/>
          <p:cNvSpPr txBox="1"/>
          <p:nvPr/>
        </p:nvSpPr>
        <p:spPr>
          <a:xfrm>
            <a:off x="3962400" y="35052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4" name="TextBox 53"/>
          <p:cNvSpPr txBox="1"/>
          <p:nvPr/>
        </p:nvSpPr>
        <p:spPr>
          <a:xfrm>
            <a:off x="3429000" y="59436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Proveniência</a:t>
            </a:r>
            <a:endParaRPr lang="pt-BR" dirty="0"/>
          </a:p>
        </p:txBody>
      </p:sp>
      <p:sp>
        <p:nvSpPr>
          <p:cNvPr id="3" name="Content Placeholder 2"/>
          <p:cNvSpPr>
            <a:spLocks noGrp="1"/>
          </p:cNvSpPr>
          <p:nvPr>
            <p:ph idx="1"/>
          </p:nvPr>
        </p:nvSpPr>
        <p:spPr/>
        <p:txBody>
          <a:bodyPr>
            <a:normAutofit fontScale="77500" lnSpcReduction="20000"/>
          </a:bodyPr>
          <a:lstStyle/>
          <a:p>
            <a:pPr algn="ctr">
              <a:buNone/>
            </a:pPr>
            <a:r>
              <a:rPr lang="pt-BR" sz="4100" i="1" dirty="0" smtClean="0"/>
              <a:t>“Refere-se à documentação histórica de um objeto, ou sua trajetória de vida”</a:t>
            </a:r>
          </a:p>
          <a:p>
            <a:pPr lvl="1">
              <a:buNone/>
            </a:pPr>
            <a:endParaRPr lang="pt-BR" dirty="0" smtClean="0"/>
          </a:p>
          <a:p>
            <a:r>
              <a:rPr lang="pt-BR" dirty="0" smtClean="0"/>
              <a:t>Fornece um fundamento essencial para avaliar a autenticidade de dados</a:t>
            </a:r>
          </a:p>
          <a:p>
            <a:pPr lvl="1"/>
            <a:r>
              <a:rPr lang="pt-BR" dirty="0" smtClean="0"/>
              <a:t>Permite confiabilidade e reprodutibilidade</a:t>
            </a:r>
          </a:p>
          <a:p>
            <a:pPr lvl="1"/>
            <a:endParaRPr lang="pt-BR" dirty="0" smtClean="0"/>
          </a:p>
          <a:p>
            <a:r>
              <a:rPr lang="pt-BR" dirty="0" smtClean="0"/>
              <a:t>Modelos:</a:t>
            </a:r>
          </a:p>
          <a:p>
            <a:pPr lvl="1"/>
            <a:r>
              <a:rPr lang="pt-BR" dirty="0" smtClean="0"/>
              <a:t>OPM (</a:t>
            </a:r>
            <a:r>
              <a:rPr lang="pt-BR" dirty="0" smtClean="0"/>
              <a:t>2007)</a:t>
            </a:r>
            <a:endParaRPr lang="pt-BR" dirty="0" smtClean="0"/>
          </a:p>
          <a:p>
            <a:pPr lvl="1"/>
            <a:r>
              <a:rPr lang="pt-BR" dirty="0" smtClean="0"/>
              <a:t>PROV (2010)</a:t>
            </a:r>
          </a:p>
          <a:p>
            <a:pPr lvl="1"/>
            <a:endParaRPr lang="pt-BR" dirty="0" smtClean="0"/>
          </a:p>
          <a:p>
            <a:r>
              <a:rPr lang="pt-BR" dirty="0" smtClean="0"/>
              <a:t>Grafo de Proveniência</a:t>
            </a:r>
          </a:p>
          <a:p>
            <a:pPr lvl="1"/>
            <a:r>
              <a:rPr lang="pt-BR" dirty="0" smtClean="0"/>
              <a:t>Grafo de Causalidade</a:t>
            </a:r>
          </a:p>
          <a:p>
            <a:pPr lvl="1"/>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30</a:t>
            </a:fld>
            <a:endParaRPr lang="pt-BR"/>
          </a:p>
        </p:txBody>
      </p:sp>
      <p:sp>
        <p:nvSpPr>
          <p:cNvPr id="60" name="Oval 59"/>
          <p:cNvSpPr/>
          <p:nvPr/>
        </p:nvSpPr>
        <p:spPr>
          <a:xfrm>
            <a:off x="83820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Cake</a:t>
            </a:r>
            <a:endParaRPr lang="en-US" sz="1050" baseline="-25000" dirty="0"/>
          </a:p>
        </p:txBody>
      </p:sp>
      <p:sp>
        <p:nvSpPr>
          <p:cNvPr id="64" name="Oval 63"/>
          <p:cNvSpPr/>
          <p:nvPr/>
        </p:nvSpPr>
        <p:spPr>
          <a:xfrm>
            <a:off x="0" y="990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Milk</a:t>
            </a:r>
          </a:p>
        </p:txBody>
      </p:sp>
      <p:sp>
        <p:nvSpPr>
          <p:cNvPr id="65" name="Oval 64"/>
          <p:cNvSpPr/>
          <p:nvPr/>
        </p:nvSpPr>
        <p:spPr>
          <a:xfrm>
            <a:off x="0" y="4267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66" name="Oval 65"/>
          <p:cNvSpPr/>
          <p:nvPr/>
        </p:nvSpPr>
        <p:spPr>
          <a:xfrm>
            <a:off x="0" y="2438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69" name="Oval 68"/>
          <p:cNvSpPr/>
          <p:nvPr/>
        </p:nvSpPr>
        <p:spPr>
          <a:xfrm>
            <a:off x="0" y="3352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sp>
        <p:nvSpPr>
          <p:cNvPr id="27" name="Title 1"/>
          <p:cNvSpPr>
            <a:spLocks noGrp="1"/>
          </p:cNvSpPr>
          <p:nvPr>
            <p:ph type="title"/>
          </p:nvPr>
        </p:nvSpPr>
        <p:spPr>
          <a:xfrm>
            <a:off x="457200" y="0"/>
            <a:ext cx="8229600" cy="719150"/>
          </a:xfrm>
        </p:spPr>
        <p:txBody>
          <a:bodyPr>
            <a:normAutofit fontScale="90000"/>
          </a:bodyPr>
          <a:lstStyle/>
          <a:p>
            <a:r>
              <a:rPr lang="pt-BR" dirty="0" smtClean="0"/>
              <a:t>Inferência</a:t>
            </a:r>
            <a:endParaRPr lang="pt-BR" dirty="0"/>
          </a:p>
        </p:txBody>
      </p:sp>
      <p:cxnSp>
        <p:nvCxnSpPr>
          <p:cNvPr id="28" name="Elbow Connector 27"/>
          <p:cNvCxnSpPr>
            <a:stCxn id="60" idx="0"/>
            <a:endCxn id="64" idx="6"/>
          </p:cNvCxnSpPr>
          <p:nvPr/>
        </p:nvCxnSpPr>
        <p:spPr>
          <a:xfrm rot="16200000" flipV="1">
            <a:off x="3200400" y="-1066800"/>
            <a:ext cx="3124200" cy="80010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3429000" y="10668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cxnSp>
        <p:nvCxnSpPr>
          <p:cNvPr id="32" name="Elbow Connector 27"/>
          <p:cNvCxnSpPr>
            <a:stCxn id="60" idx="1"/>
            <a:endCxn id="66" idx="6"/>
          </p:cNvCxnSpPr>
          <p:nvPr/>
        </p:nvCxnSpPr>
        <p:spPr>
          <a:xfrm rot="16200000" flipV="1">
            <a:off x="3733800" y="-152400"/>
            <a:ext cx="1787992" cy="7731592"/>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 name="Elbow Connector 27"/>
          <p:cNvCxnSpPr>
            <a:stCxn id="60" idx="2"/>
            <a:endCxn id="69" idx="6"/>
          </p:cNvCxnSpPr>
          <p:nvPr/>
        </p:nvCxnSpPr>
        <p:spPr>
          <a:xfrm rot="10800000">
            <a:off x="762000" y="3733800"/>
            <a:ext cx="7620000" cy="1143000"/>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Elbow Connector 27"/>
          <p:cNvCxnSpPr>
            <a:stCxn id="60" idx="3"/>
            <a:endCxn id="65" idx="4"/>
          </p:cNvCxnSpPr>
          <p:nvPr/>
        </p:nvCxnSpPr>
        <p:spPr>
          <a:xfrm rot="5400000" flipH="1">
            <a:off x="4378792" y="1031408"/>
            <a:ext cx="117008" cy="8112592"/>
          </a:xfrm>
          <a:prstGeom prst="bentConnector3">
            <a:avLst>
              <a:gd name="adj1" fmla="val -915932"/>
            </a:avLst>
          </a:prstGeom>
          <a:ln>
            <a:tailEnd type="arrow"/>
          </a:ln>
        </p:spPr>
        <p:style>
          <a:lnRef idx="2">
            <a:schemeClr val="accent2"/>
          </a:lnRef>
          <a:fillRef idx="0">
            <a:schemeClr val="accent2"/>
          </a:fillRef>
          <a:effectRef idx="1">
            <a:schemeClr val="accent2"/>
          </a:effectRef>
          <a:fontRef idx="minor">
            <a:schemeClr val="tx1"/>
          </a:fontRef>
        </p:style>
      </p:cxnSp>
      <p:sp>
        <p:nvSpPr>
          <p:cNvPr id="52" name="TextBox 51"/>
          <p:cNvSpPr txBox="1"/>
          <p:nvPr/>
        </p:nvSpPr>
        <p:spPr>
          <a:xfrm>
            <a:off x="5486400" y="25908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3" name="TextBox 52"/>
          <p:cNvSpPr txBox="1"/>
          <p:nvPr/>
        </p:nvSpPr>
        <p:spPr>
          <a:xfrm>
            <a:off x="3962400" y="35052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
        <p:nvSpPr>
          <p:cNvPr id="54" name="TextBox 53"/>
          <p:cNvSpPr txBox="1"/>
          <p:nvPr/>
        </p:nvSpPr>
        <p:spPr>
          <a:xfrm>
            <a:off x="3429000" y="5943600"/>
            <a:ext cx="1881734" cy="369332"/>
          </a:xfrm>
          <a:prstGeom prst="rect">
            <a:avLst/>
          </a:prstGeom>
          <a:ln w="1270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smtClean="0">
                <a:solidFill>
                  <a:schemeClr val="accent2">
                    <a:lumMod val="50000"/>
                  </a:schemeClr>
                </a:solidFill>
              </a:rPr>
              <a:t>wasDerivedFrom</a:t>
            </a:r>
            <a:r>
              <a:rPr lang="en-US" dirty="0" smtClean="0">
                <a:solidFill>
                  <a:schemeClr val="accent2">
                    <a:lumMod val="50000"/>
                  </a:schemeClr>
                </a:solidFill>
              </a:rPr>
              <a:t>*</a:t>
            </a:r>
            <a:endParaRPr lang="en-US" dirty="0">
              <a:solidFill>
                <a:schemeClr val="accent2">
                  <a:lumMod val="50000"/>
                </a:schemeClr>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Extensão de </a:t>
            </a:r>
            <a:r>
              <a:rPr lang="pt-BR" dirty="0" smtClean="0"/>
              <a:t>relações</a:t>
            </a:r>
            <a:endParaRPr lang="pt-BR" dirty="0"/>
          </a:p>
        </p:txBody>
      </p:sp>
      <p:sp>
        <p:nvSpPr>
          <p:cNvPr id="3" name="Content Placeholder 2"/>
          <p:cNvSpPr>
            <a:spLocks noGrp="1"/>
          </p:cNvSpPr>
          <p:nvPr>
            <p:ph idx="1"/>
          </p:nvPr>
        </p:nvSpPr>
        <p:spPr/>
        <p:txBody>
          <a:bodyPr/>
          <a:lstStyle/>
          <a:p>
            <a:r>
              <a:rPr lang="pt-BR" dirty="0" smtClean="0"/>
              <a:t>PROV</a:t>
            </a:r>
          </a:p>
          <a:p>
            <a:endParaRPr lang="pt-BR" dirty="0" smtClean="0"/>
          </a:p>
        </p:txBody>
      </p:sp>
      <p:sp>
        <p:nvSpPr>
          <p:cNvPr id="4" name="Date Placeholder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31</a:t>
            </a:fld>
            <a:endParaRPr lang="pt-BR"/>
          </a:p>
        </p:txBody>
      </p:sp>
      <p:sp>
        <p:nvSpPr>
          <p:cNvPr id="9" name="Rectangle 8"/>
          <p:cNvSpPr/>
          <p:nvPr/>
        </p:nvSpPr>
        <p:spPr>
          <a:xfrm>
            <a:off x="6248400" y="36576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Mix</a:t>
            </a:r>
            <a:endParaRPr lang="en-US" sz="1050" baseline="-25000" dirty="0"/>
          </a:p>
        </p:txBody>
      </p:sp>
      <p:sp>
        <p:nvSpPr>
          <p:cNvPr id="10" name="Oval 9"/>
          <p:cNvSpPr/>
          <p:nvPr/>
        </p:nvSpPr>
        <p:spPr>
          <a:xfrm>
            <a:off x="3200400" y="44958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Eggs</a:t>
            </a:r>
          </a:p>
        </p:txBody>
      </p:sp>
      <p:sp>
        <p:nvSpPr>
          <p:cNvPr id="11" name="Oval 10"/>
          <p:cNvSpPr/>
          <p:nvPr/>
        </p:nvSpPr>
        <p:spPr>
          <a:xfrm>
            <a:off x="4419600" y="2895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Flour</a:t>
            </a:r>
          </a:p>
        </p:txBody>
      </p:sp>
      <p:sp>
        <p:nvSpPr>
          <p:cNvPr id="12" name="Oval 11"/>
          <p:cNvSpPr/>
          <p:nvPr/>
        </p:nvSpPr>
        <p:spPr>
          <a:xfrm>
            <a:off x="7162800" y="28194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Butter</a:t>
            </a:r>
          </a:p>
        </p:txBody>
      </p:sp>
      <p:sp>
        <p:nvSpPr>
          <p:cNvPr id="13" name="Oval 12"/>
          <p:cNvSpPr/>
          <p:nvPr/>
        </p:nvSpPr>
        <p:spPr>
          <a:xfrm>
            <a:off x="6019800" y="50292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Sugar</a:t>
            </a:r>
          </a:p>
        </p:txBody>
      </p:sp>
      <p:cxnSp>
        <p:nvCxnSpPr>
          <p:cNvPr id="14" name="Straight Arrow Connector 13"/>
          <p:cNvCxnSpPr>
            <a:stCxn id="9" idx="1"/>
            <a:endCxn id="31" idx="3"/>
          </p:cNvCxnSpPr>
          <p:nvPr/>
        </p:nvCxnSpPr>
        <p:spPr>
          <a:xfrm flipH="1">
            <a:off x="3246120" y="4038600"/>
            <a:ext cx="3002280" cy="8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9" idx="2"/>
            <a:endCxn id="10" idx="6"/>
          </p:cNvCxnSpPr>
          <p:nvPr/>
        </p:nvCxnSpPr>
        <p:spPr>
          <a:xfrm flipH="1">
            <a:off x="3962400" y="4419600"/>
            <a:ext cx="26670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9" idx="2"/>
            <a:endCxn id="13" idx="0"/>
          </p:cNvCxnSpPr>
          <p:nvPr/>
        </p:nvCxnSpPr>
        <p:spPr>
          <a:xfrm flipH="1">
            <a:off x="6400800" y="4419600"/>
            <a:ext cx="228600" cy="609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0"/>
          </p:cNvCxnSpPr>
          <p:nvPr/>
        </p:nvCxnSpPr>
        <p:spPr>
          <a:xfrm flipH="1" flipV="1">
            <a:off x="5832008" y="2860208"/>
            <a:ext cx="797392" cy="7973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9" idx="0"/>
            <a:endCxn id="11" idx="6"/>
          </p:cNvCxnSpPr>
          <p:nvPr/>
        </p:nvCxnSpPr>
        <p:spPr>
          <a:xfrm flipH="1" flipV="1">
            <a:off x="5181600" y="3276600"/>
            <a:ext cx="1447800"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4181087" y="3886200"/>
            <a:ext cx="140455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dirty="0" err="1" smtClean="0"/>
              <a:t>wasAssociatedWith</a:t>
            </a:r>
            <a:endParaRPr lang="en-US" sz="1200" dirty="0" smtClean="0"/>
          </a:p>
        </p:txBody>
      </p:sp>
      <p:sp>
        <p:nvSpPr>
          <p:cNvPr id="20" name="TextBox 19"/>
          <p:cNvSpPr txBox="1"/>
          <p:nvPr/>
        </p:nvSpPr>
        <p:spPr>
          <a:xfrm>
            <a:off x="6096000" y="30480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endParaRPr lang="en-US" sz="1200" dirty="0"/>
          </a:p>
        </p:txBody>
      </p:sp>
      <p:sp>
        <p:nvSpPr>
          <p:cNvPr id="21" name="TextBox 20"/>
          <p:cNvSpPr txBox="1"/>
          <p:nvPr/>
        </p:nvSpPr>
        <p:spPr>
          <a:xfrm>
            <a:off x="4419600" y="45720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2" name="TextBox 21"/>
          <p:cNvSpPr txBox="1"/>
          <p:nvPr/>
        </p:nvSpPr>
        <p:spPr>
          <a:xfrm>
            <a:off x="5486400" y="33528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3" name="TextBox 22"/>
          <p:cNvSpPr txBox="1"/>
          <p:nvPr/>
        </p:nvSpPr>
        <p:spPr>
          <a:xfrm>
            <a:off x="6432139" y="45720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4" name="Oval 23"/>
          <p:cNvSpPr/>
          <p:nvPr/>
        </p:nvSpPr>
        <p:spPr>
          <a:xfrm>
            <a:off x="4572000" y="49530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Hand Mixer</a:t>
            </a:r>
          </a:p>
        </p:txBody>
      </p:sp>
      <p:cxnSp>
        <p:nvCxnSpPr>
          <p:cNvPr id="25" name="Straight Arrow Connector 24"/>
          <p:cNvCxnSpPr>
            <a:stCxn id="9" idx="2"/>
            <a:endCxn id="24" idx="7"/>
          </p:cNvCxnSpPr>
          <p:nvPr/>
        </p:nvCxnSpPr>
        <p:spPr>
          <a:xfrm flipH="1">
            <a:off x="5222408" y="4419600"/>
            <a:ext cx="1406992" cy="644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5486400" y="4724400"/>
            <a:ext cx="502061" cy="276999"/>
          </a:xfrm>
          <a:prstGeom prst="rect">
            <a:avLst/>
          </a:prstGeom>
          <a:solidFill>
            <a:schemeClr val="lt1"/>
          </a:solidFill>
          <a:ln w="12700"/>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Used</a:t>
            </a:r>
          </a:p>
        </p:txBody>
      </p:sp>
      <p:sp>
        <p:nvSpPr>
          <p:cNvPr id="27" name="Oval 26"/>
          <p:cNvSpPr/>
          <p:nvPr/>
        </p:nvSpPr>
        <p:spPr>
          <a:xfrm>
            <a:off x="2286000" y="2286000"/>
            <a:ext cx="12192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Instructions: Recipe</a:t>
            </a:r>
          </a:p>
        </p:txBody>
      </p:sp>
      <p:cxnSp>
        <p:nvCxnSpPr>
          <p:cNvPr id="28" name="Straight Arrow Connector 27"/>
          <p:cNvCxnSpPr>
            <a:endCxn id="27" idx="4"/>
          </p:cNvCxnSpPr>
          <p:nvPr/>
        </p:nvCxnSpPr>
        <p:spPr>
          <a:xfrm flipH="1" flipV="1">
            <a:off x="2895600" y="3048000"/>
            <a:ext cx="1143000" cy="9906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9" name="TextBox 28"/>
          <p:cNvSpPr txBox="1"/>
          <p:nvPr/>
        </p:nvSpPr>
        <p:spPr>
          <a:xfrm>
            <a:off x="3124200" y="3200400"/>
            <a:ext cx="688010" cy="276999"/>
          </a:xfrm>
          <a:prstGeom prst="rect">
            <a:avLst/>
          </a:prstGeom>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200" dirty="0" err="1" smtClean="0"/>
              <a:t>hadPlan</a:t>
            </a:r>
            <a:endParaRPr lang="en-US" sz="1200" dirty="0"/>
          </a:p>
        </p:txBody>
      </p:sp>
      <p:sp>
        <p:nvSpPr>
          <p:cNvPr id="30" name="Isosceles Triangle 29"/>
          <p:cNvSpPr/>
          <p:nvPr/>
        </p:nvSpPr>
        <p:spPr>
          <a:xfrm>
            <a:off x="2514600" y="3429000"/>
            <a:ext cx="720080" cy="371480"/>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ectangle 30"/>
          <p:cNvSpPr/>
          <p:nvPr/>
        </p:nvSpPr>
        <p:spPr>
          <a:xfrm>
            <a:off x="2514600" y="3789040"/>
            <a:ext cx="731520" cy="5154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50" dirty="0" smtClean="0"/>
              <a:t>Cook</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Tabela Comparativa</a:t>
            </a:r>
            <a:endParaRPr lang="pt-BR" dirty="0"/>
          </a:p>
        </p:txBody>
      </p:sp>
      <p:sp>
        <p:nvSpPr>
          <p:cNvPr id="4" name="Date Placeholder 3"/>
          <p:cNvSpPr>
            <a:spLocks noGrp="1"/>
          </p:cNvSpPr>
          <p:nvPr>
            <p:ph type="dt" sz="half" idx="10"/>
          </p:nvPr>
        </p:nvSpPr>
        <p:spPr/>
        <p:txBody>
          <a:bodyPr/>
          <a:lstStyle/>
          <a:p>
            <a:r>
              <a:rPr lang="pt-BR" smtClean="0"/>
              <a:t>Troy Kohwalter</a:t>
            </a:r>
            <a:endParaRPr lang="pt-BR"/>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32</a:t>
            </a:fld>
            <a:endParaRPr lang="pt-BR"/>
          </a:p>
        </p:txBody>
      </p:sp>
      <p:graphicFrame>
        <p:nvGraphicFramePr>
          <p:cNvPr id="9" name="Content Placeholder 8"/>
          <p:cNvGraphicFramePr>
            <a:graphicFrameLocks noGrp="1"/>
          </p:cNvGraphicFramePr>
          <p:nvPr>
            <p:ph idx="1"/>
          </p:nvPr>
        </p:nvGraphicFramePr>
        <p:xfrm>
          <a:off x="652780" y="2131060"/>
          <a:ext cx="8286370" cy="2966720"/>
        </p:xfrm>
        <a:graphic>
          <a:graphicData uri="http://schemas.openxmlformats.org/drawingml/2006/table">
            <a:tbl>
              <a:tblPr firstRow="1" bandRow="1">
                <a:tableStyleId>{5C22544A-7EE6-4342-B048-85BDC9FD1C3A}</a:tableStyleId>
              </a:tblPr>
              <a:tblGrid>
                <a:gridCol w="2233867"/>
                <a:gridCol w="2651824"/>
                <a:gridCol w="3400679"/>
              </a:tblGrid>
              <a:tr h="370840">
                <a:tc>
                  <a:txBody>
                    <a:bodyPr/>
                    <a:lstStyle/>
                    <a:p>
                      <a:pPr algn="ctr"/>
                      <a:endParaRPr lang="pt-BR" noProof="0" dirty="0"/>
                    </a:p>
                  </a:txBody>
                  <a:tcPr/>
                </a:tc>
                <a:tc>
                  <a:txBody>
                    <a:bodyPr/>
                    <a:lstStyle/>
                    <a:p>
                      <a:pPr algn="ctr"/>
                      <a:r>
                        <a:rPr lang="pt-BR" noProof="0" smtClean="0"/>
                        <a:t>OPM</a:t>
                      </a:r>
                      <a:endParaRPr lang="pt-BR" noProof="0"/>
                    </a:p>
                  </a:txBody>
                  <a:tcPr/>
                </a:tc>
                <a:tc>
                  <a:txBody>
                    <a:bodyPr/>
                    <a:lstStyle/>
                    <a:p>
                      <a:pPr algn="ctr"/>
                      <a:r>
                        <a:rPr lang="pt-BR" noProof="0" dirty="0" smtClean="0"/>
                        <a:t>PROV</a:t>
                      </a:r>
                      <a:endParaRPr lang="pt-BR" noProof="0" dirty="0"/>
                    </a:p>
                  </a:txBody>
                  <a:tcPr/>
                </a:tc>
              </a:tr>
              <a:tr h="370840">
                <a:tc>
                  <a:txBody>
                    <a:bodyPr/>
                    <a:lstStyle/>
                    <a:p>
                      <a:pPr algn="r"/>
                      <a:r>
                        <a:rPr lang="pt-BR" noProof="0" dirty="0" smtClean="0"/>
                        <a:t>Entidades</a:t>
                      </a:r>
                      <a:endParaRPr lang="pt-BR" noProof="0" dirty="0"/>
                    </a:p>
                  </a:txBody>
                  <a:tcPr/>
                </a:tc>
                <a:tc>
                  <a:txBody>
                    <a:bodyPr/>
                    <a:lstStyle/>
                    <a:p>
                      <a:pPr algn="ctr"/>
                      <a:r>
                        <a:rPr lang="pt-BR" noProof="0" smtClean="0"/>
                        <a:t>Artefato/Processo/Agente</a:t>
                      </a:r>
                      <a:endParaRPr lang="pt-BR" noProof="0"/>
                    </a:p>
                  </a:txBody>
                  <a:tcPr/>
                </a:tc>
                <a:tc>
                  <a:txBody>
                    <a:bodyPr/>
                    <a:lstStyle/>
                    <a:p>
                      <a:pPr algn="ctr"/>
                      <a:r>
                        <a:rPr lang="pt-BR" noProof="0" smtClean="0"/>
                        <a:t>Entidade/Atividade/Agente</a:t>
                      </a:r>
                      <a:endParaRPr lang="pt-BR" noProof="0"/>
                    </a:p>
                  </a:txBody>
                  <a:tcPr/>
                </a:tc>
              </a:tr>
              <a:tr h="370840">
                <a:tc>
                  <a:txBody>
                    <a:bodyPr/>
                    <a:lstStyle/>
                    <a:p>
                      <a:pPr algn="r"/>
                      <a:r>
                        <a:rPr lang="pt-BR" noProof="0" dirty="0" smtClean="0"/>
                        <a:t>Relações</a:t>
                      </a:r>
                      <a:endParaRPr lang="pt-BR" noProof="0" dirty="0"/>
                    </a:p>
                  </a:txBody>
                  <a:tcPr/>
                </a:tc>
                <a:tc>
                  <a:txBody>
                    <a:bodyPr/>
                    <a:lstStyle/>
                    <a:p>
                      <a:pPr algn="ctr"/>
                      <a:r>
                        <a:rPr lang="pt-BR" noProof="0" dirty="0" smtClean="0"/>
                        <a:t>5</a:t>
                      </a:r>
                      <a:endParaRPr lang="pt-BR" noProof="0" dirty="0"/>
                    </a:p>
                  </a:txBody>
                  <a:tcPr/>
                </a:tc>
                <a:tc>
                  <a:txBody>
                    <a:bodyPr/>
                    <a:lstStyle/>
                    <a:p>
                      <a:pPr algn="ctr"/>
                      <a:r>
                        <a:rPr lang="pt-BR" noProof="0" dirty="0" smtClean="0"/>
                        <a:t>10</a:t>
                      </a:r>
                      <a:endParaRPr lang="pt-BR" noProof="0" dirty="0"/>
                    </a:p>
                  </a:txBody>
                  <a:tcPr/>
                </a:tc>
              </a:tr>
              <a:tr h="370840">
                <a:tc>
                  <a:txBody>
                    <a:bodyPr/>
                    <a:lstStyle/>
                    <a:p>
                      <a:pPr algn="r"/>
                      <a:r>
                        <a:rPr lang="pt-BR" noProof="0" dirty="0" smtClean="0"/>
                        <a:t>Novas Relações</a:t>
                      </a:r>
                      <a:endParaRPr lang="pt-BR" noProof="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noProof="0" dirty="0" smtClean="0"/>
                        <a:t>Não especificado</a:t>
                      </a:r>
                      <a:endParaRPr lang="pt-BR" noProof="0" dirty="0"/>
                    </a:p>
                  </a:txBody>
                  <a:tcPr/>
                </a:tc>
                <a:tc>
                  <a:txBody>
                    <a:bodyPr/>
                    <a:lstStyle/>
                    <a:p>
                      <a:pPr algn="ctr"/>
                      <a:r>
                        <a:rPr lang="pt-BR" noProof="0" dirty="0" smtClean="0"/>
                        <a:t>Especificado (</a:t>
                      </a:r>
                      <a:r>
                        <a:rPr lang="pt-BR" noProof="0" dirty="0" err="1" smtClean="0"/>
                        <a:t>New</a:t>
                      </a:r>
                      <a:r>
                        <a:rPr lang="pt-BR" noProof="0" dirty="0" smtClean="0"/>
                        <a:t> </a:t>
                      </a:r>
                      <a:r>
                        <a:rPr lang="pt-BR" noProof="0" dirty="0" err="1" smtClean="0"/>
                        <a:t>Relations</a:t>
                      </a:r>
                      <a:r>
                        <a:rPr lang="pt-BR" noProof="0" dirty="0" smtClean="0"/>
                        <a:t>)</a:t>
                      </a:r>
                      <a:endParaRPr lang="pt-BR" noProof="0" dirty="0"/>
                    </a:p>
                  </a:txBody>
                  <a:tcPr/>
                </a:tc>
              </a:tr>
              <a:tr h="370840">
                <a:tc>
                  <a:txBody>
                    <a:bodyPr/>
                    <a:lstStyle/>
                    <a:p>
                      <a:pPr algn="r"/>
                      <a:r>
                        <a:rPr lang="pt-BR" noProof="0" dirty="0" smtClean="0"/>
                        <a:t>Extensão</a:t>
                      </a:r>
                      <a:r>
                        <a:rPr lang="pt-BR" baseline="0" noProof="0" dirty="0" smtClean="0"/>
                        <a:t> de Relações</a:t>
                      </a:r>
                      <a:endParaRPr lang="pt-BR" noProof="0" dirty="0"/>
                    </a:p>
                  </a:txBody>
                  <a:tcPr/>
                </a:tc>
                <a:tc>
                  <a:txBody>
                    <a:bodyPr/>
                    <a:lstStyle/>
                    <a:p>
                      <a:pPr algn="ctr"/>
                      <a:r>
                        <a:rPr lang="pt-BR" noProof="0" dirty="0" smtClean="0"/>
                        <a:t>Não especificado</a:t>
                      </a:r>
                      <a:endParaRPr lang="pt-BR" noProof="0" dirty="0"/>
                    </a:p>
                  </a:txBody>
                  <a:tcPr/>
                </a:tc>
                <a:tc>
                  <a:txBody>
                    <a:bodyPr/>
                    <a:lstStyle/>
                    <a:p>
                      <a:pPr algn="ctr"/>
                      <a:r>
                        <a:rPr lang="pt-BR" noProof="0" dirty="0" smtClean="0"/>
                        <a:t>Especificado (</a:t>
                      </a:r>
                      <a:r>
                        <a:rPr lang="pt-BR" noProof="0" dirty="0" err="1" smtClean="0"/>
                        <a:t>Expanded</a:t>
                      </a:r>
                      <a:r>
                        <a:rPr lang="pt-BR" noProof="0" dirty="0" smtClean="0"/>
                        <a:t> </a:t>
                      </a:r>
                      <a:r>
                        <a:rPr lang="pt-BR" noProof="0" dirty="0" err="1" smtClean="0"/>
                        <a:t>Relations</a:t>
                      </a:r>
                      <a:r>
                        <a:rPr lang="pt-BR" noProof="0" dirty="0" smtClean="0"/>
                        <a:t>)</a:t>
                      </a:r>
                      <a:endParaRPr lang="pt-BR" noProof="0" dirty="0"/>
                    </a:p>
                  </a:txBody>
                  <a:tcPr/>
                </a:tc>
              </a:tr>
              <a:tr h="370840">
                <a:tc>
                  <a:txBody>
                    <a:bodyPr/>
                    <a:lstStyle/>
                    <a:p>
                      <a:pPr algn="r"/>
                      <a:r>
                        <a:rPr lang="pt-BR" noProof="0" dirty="0" smtClean="0"/>
                        <a:t>Inferências</a:t>
                      </a:r>
                      <a:endParaRPr lang="pt-BR" noProof="0" dirty="0"/>
                    </a:p>
                  </a:txBody>
                  <a:tcPr/>
                </a:tc>
                <a:tc>
                  <a:txBody>
                    <a:bodyPr/>
                    <a:lstStyle/>
                    <a:p>
                      <a:pPr algn="ctr"/>
                      <a:r>
                        <a:rPr lang="pt-BR" noProof="0" dirty="0" smtClean="0"/>
                        <a:t>Sim</a:t>
                      </a:r>
                      <a:endParaRPr lang="pt-BR" noProof="0" dirty="0"/>
                    </a:p>
                  </a:txBody>
                  <a:tcPr/>
                </a:tc>
                <a:tc>
                  <a:txBody>
                    <a:bodyPr/>
                    <a:lstStyle/>
                    <a:p>
                      <a:pPr algn="ctr"/>
                      <a:r>
                        <a:rPr lang="pt-BR" noProof="0" dirty="0" smtClean="0"/>
                        <a:t>Sim</a:t>
                      </a:r>
                      <a:endParaRPr lang="pt-BR" noProof="0" dirty="0"/>
                    </a:p>
                  </a:txBody>
                  <a:tcPr/>
                </a:tc>
              </a:tr>
              <a:tr h="370840">
                <a:tc>
                  <a:txBody>
                    <a:bodyPr/>
                    <a:lstStyle/>
                    <a:p>
                      <a:pPr algn="r"/>
                      <a:r>
                        <a:rPr lang="pt-BR" noProof="0" dirty="0" smtClean="0"/>
                        <a:t>Subtipo</a:t>
                      </a:r>
                      <a:endParaRPr lang="pt-BR" noProof="0" dirty="0"/>
                    </a:p>
                  </a:txBody>
                  <a:tcPr/>
                </a:tc>
                <a:tc>
                  <a:txBody>
                    <a:bodyPr/>
                    <a:lstStyle/>
                    <a:p>
                      <a:pPr algn="ctr"/>
                      <a:r>
                        <a:rPr lang="pt-BR" noProof="0" dirty="0" smtClean="0"/>
                        <a:t>Especificado (OPM </a:t>
                      </a:r>
                      <a:r>
                        <a:rPr lang="pt-BR" noProof="0" dirty="0" err="1" smtClean="0"/>
                        <a:t>Profile</a:t>
                      </a:r>
                      <a:r>
                        <a:rPr lang="pt-BR" noProof="0" dirty="0" smtClean="0"/>
                        <a:t>)</a:t>
                      </a:r>
                      <a:endParaRPr lang="pt-BR" noProof="0" dirty="0"/>
                    </a:p>
                  </a:txBody>
                  <a:tcPr/>
                </a:tc>
                <a:tc>
                  <a:txBody>
                    <a:bodyPr/>
                    <a:lstStyle/>
                    <a:p>
                      <a:pPr algn="ctr"/>
                      <a:r>
                        <a:rPr lang="pt-BR" noProof="0" dirty="0" smtClean="0"/>
                        <a:t>Especificado (</a:t>
                      </a:r>
                      <a:r>
                        <a:rPr lang="pt-BR" noProof="0" dirty="0" err="1" smtClean="0"/>
                        <a:t>Subtyping</a:t>
                      </a:r>
                      <a:r>
                        <a:rPr lang="pt-BR" noProof="0" dirty="0" smtClean="0"/>
                        <a:t>)</a:t>
                      </a:r>
                      <a:endParaRPr lang="pt-BR" noProof="0" dirty="0"/>
                    </a:p>
                  </a:txBody>
                  <a:tcPr/>
                </a:tc>
              </a:tr>
              <a:tr h="370840">
                <a:tc>
                  <a:txBody>
                    <a:bodyPr/>
                    <a:lstStyle/>
                    <a:p>
                      <a:pPr algn="r"/>
                      <a:r>
                        <a:rPr lang="pt-BR" noProof="0" dirty="0" smtClean="0"/>
                        <a:t>Informações Extras</a:t>
                      </a:r>
                      <a:endParaRPr lang="pt-BR" noProof="0" dirty="0"/>
                    </a:p>
                  </a:txBody>
                  <a:tcPr/>
                </a:tc>
                <a:tc>
                  <a:txBody>
                    <a:bodyPr/>
                    <a:lstStyle/>
                    <a:p>
                      <a:pPr algn="ctr"/>
                      <a:r>
                        <a:rPr lang="pt-BR" noProof="0" dirty="0" smtClean="0"/>
                        <a:t>Sim (</a:t>
                      </a:r>
                      <a:r>
                        <a:rPr lang="pt-BR" noProof="0" dirty="0" err="1" smtClean="0"/>
                        <a:t>Annotations</a:t>
                      </a:r>
                      <a:r>
                        <a:rPr lang="pt-BR" noProof="0" dirty="0" smtClean="0"/>
                        <a:t>)</a:t>
                      </a:r>
                      <a:endParaRPr lang="pt-BR" noProof="0" dirty="0"/>
                    </a:p>
                  </a:txBody>
                  <a:tcPr/>
                </a:tc>
                <a:tc>
                  <a:txBody>
                    <a:bodyPr/>
                    <a:lstStyle/>
                    <a:p>
                      <a:pPr algn="ctr"/>
                      <a:r>
                        <a:rPr lang="pt-BR" noProof="0" dirty="0" smtClean="0"/>
                        <a:t>Sim (</a:t>
                      </a:r>
                      <a:r>
                        <a:rPr lang="pt-BR" noProof="0" dirty="0" err="1" smtClean="0"/>
                        <a:t>Optional</a:t>
                      </a:r>
                      <a:r>
                        <a:rPr lang="pt-BR" noProof="0" dirty="0" smtClean="0"/>
                        <a:t> </a:t>
                      </a:r>
                      <a:r>
                        <a:rPr lang="pt-BR" noProof="0" dirty="0" err="1" smtClean="0"/>
                        <a:t>Identifiers</a:t>
                      </a:r>
                      <a:r>
                        <a:rPr lang="pt-BR" noProof="0" dirty="0" smtClean="0"/>
                        <a:t>)</a:t>
                      </a:r>
                      <a:endParaRPr lang="pt-BR" noProof="0" dirty="0"/>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Conclusão</a:t>
            </a:r>
            <a:endParaRPr lang="pt-BR" dirty="0"/>
          </a:p>
        </p:txBody>
      </p:sp>
      <p:sp>
        <p:nvSpPr>
          <p:cNvPr id="3" name="Content Placeholder 2"/>
          <p:cNvSpPr>
            <a:spLocks noGrp="1"/>
          </p:cNvSpPr>
          <p:nvPr>
            <p:ph idx="1"/>
          </p:nvPr>
        </p:nvSpPr>
        <p:spPr/>
        <p:txBody>
          <a:bodyPr>
            <a:normAutofit fontScale="92500"/>
          </a:bodyPr>
          <a:lstStyle/>
          <a:p>
            <a:r>
              <a:rPr lang="pt-BR" dirty="0" smtClean="0"/>
              <a:t>Estudo comparativo entre modelos de proveniência</a:t>
            </a:r>
          </a:p>
          <a:p>
            <a:pPr lvl="1"/>
            <a:r>
              <a:rPr lang="pt-BR" dirty="0" smtClean="0"/>
              <a:t>OPM e PROV</a:t>
            </a:r>
          </a:p>
          <a:p>
            <a:pPr lvl="1"/>
            <a:endParaRPr lang="pt-BR" dirty="0" smtClean="0"/>
          </a:p>
          <a:p>
            <a:r>
              <a:rPr lang="pt-BR" dirty="0" smtClean="0"/>
              <a:t>PROV</a:t>
            </a:r>
          </a:p>
          <a:p>
            <a:pPr lvl="1"/>
            <a:r>
              <a:rPr lang="pt-BR" dirty="0" smtClean="0"/>
              <a:t>Armazenar dados de proveniência mais detalhadamente</a:t>
            </a:r>
          </a:p>
          <a:p>
            <a:pPr lvl="1"/>
            <a:r>
              <a:rPr lang="pt-BR" dirty="0" smtClean="0"/>
              <a:t>Responsabilidades dos </a:t>
            </a:r>
            <a:r>
              <a:rPr lang="pt-BR" i="1" dirty="0" smtClean="0"/>
              <a:t>agentes</a:t>
            </a:r>
            <a:endParaRPr lang="pt-BR" dirty="0" smtClean="0"/>
          </a:p>
          <a:p>
            <a:pPr lvl="1"/>
            <a:endParaRPr lang="pt-BR" dirty="0" smtClean="0"/>
          </a:p>
          <a:p>
            <a:r>
              <a:rPr lang="pt-BR" dirty="0" smtClean="0"/>
              <a:t>OPM</a:t>
            </a:r>
          </a:p>
          <a:p>
            <a:pPr lvl="1"/>
            <a:r>
              <a:rPr lang="pt-BR" dirty="0" smtClean="0"/>
              <a:t>Mais simples e mais usado </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33</a:t>
            </a:fld>
            <a:endParaRPr lang="pt-B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Trabalhos</a:t>
            </a:r>
            <a:r>
              <a:rPr lang="en-US" dirty="0" smtClean="0"/>
              <a:t> </a:t>
            </a:r>
            <a:r>
              <a:rPr lang="en-US" dirty="0" err="1" smtClean="0"/>
              <a:t>Futuros</a:t>
            </a:r>
            <a:endParaRPr lang="en-US" dirty="0"/>
          </a:p>
        </p:txBody>
      </p:sp>
      <p:sp>
        <p:nvSpPr>
          <p:cNvPr id="3" name="Content Placeholder 2"/>
          <p:cNvSpPr>
            <a:spLocks noGrp="1"/>
          </p:cNvSpPr>
          <p:nvPr>
            <p:ph idx="1"/>
          </p:nvPr>
        </p:nvSpPr>
        <p:spPr/>
        <p:txBody>
          <a:bodyPr>
            <a:normAutofit/>
          </a:bodyPr>
          <a:lstStyle/>
          <a:p>
            <a:r>
              <a:rPr lang="pt-BR" dirty="0" smtClean="0"/>
              <a:t>Criar um tradutor automático de modelos</a:t>
            </a:r>
          </a:p>
          <a:p>
            <a:pPr>
              <a:buNone/>
            </a:pPr>
            <a:r>
              <a:rPr lang="pt-BR" dirty="0" smtClean="0"/>
              <a:t> </a:t>
            </a:r>
          </a:p>
          <a:p>
            <a:pPr lvl="1"/>
            <a:r>
              <a:rPr lang="pt-BR" dirty="0" smtClean="0"/>
              <a:t>Auxiliar migração</a:t>
            </a:r>
          </a:p>
          <a:p>
            <a:pPr lvl="1"/>
            <a:endParaRPr lang="pt-BR" dirty="0" smtClean="0"/>
          </a:p>
          <a:p>
            <a:pPr lvl="1"/>
            <a:r>
              <a:rPr lang="pt-BR" dirty="0" smtClean="0"/>
              <a:t>Facilitar a comunicação</a:t>
            </a:r>
          </a:p>
          <a:p>
            <a:pPr lvl="1"/>
            <a:endParaRPr lang="pt-BR" dirty="0" smtClean="0"/>
          </a:p>
          <a:p>
            <a:pPr lvl="1"/>
            <a:r>
              <a:rPr lang="pt-BR" dirty="0" smtClean="0"/>
              <a:t>Processo interativo</a:t>
            </a: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34</a:t>
            </a:fld>
            <a:endParaRPr lang="pt-B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b="1" dirty="0" smtClean="0"/>
              <a:t>Uma Comparação entre os Modelos de Proveniência </a:t>
            </a:r>
            <a:br>
              <a:rPr lang="pt-BR" b="1" dirty="0" smtClean="0"/>
            </a:br>
            <a:r>
              <a:rPr lang="pt-BR" b="1" dirty="0" smtClean="0"/>
              <a:t>OPM e PROV</a:t>
            </a:r>
            <a:endParaRPr lang="en-US" dirty="0"/>
          </a:p>
        </p:txBody>
      </p:sp>
      <p:sp>
        <p:nvSpPr>
          <p:cNvPr id="3" name="Subtitle 2"/>
          <p:cNvSpPr>
            <a:spLocks noGrp="1"/>
          </p:cNvSpPr>
          <p:nvPr>
            <p:ph type="subTitle" idx="1"/>
          </p:nvPr>
        </p:nvSpPr>
        <p:spPr/>
        <p:txBody>
          <a:bodyPr>
            <a:normAutofit fontScale="62500" lnSpcReduction="20000"/>
          </a:bodyPr>
          <a:lstStyle/>
          <a:p>
            <a:r>
              <a:rPr lang="pt-BR" dirty="0" smtClean="0"/>
              <a:t>Bárbara Bivar</a:t>
            </a:r>
            <a:r>
              <a:rPr lang="pt-BR" baseline="30000" dirty="0" smtClean="0"/>
              <a:t>1</a:t>
            </a:r>
            <a:r>
              <a:rPr lang="pt-BR" dirty="0" smtClean="0"/>
              <a:t>, Lucas Santos</a:t>
            </a:r>
            <a:r>
              <a:rPr lang="pt-BR" baseline="30000" dirty="0" smtClean="0"/>
              <a:t>1</a:t>
            </a:r>
            <a:r>
              <a:rPr lang="pt-BR" dirty="0" smtClean="0"/>
              <a:t>, </a:t>
            </a:r>
            <a:r>
              <a:rPr lang="pt-BR" b="1" dirty="0" err="1" smtClean="0"/>
              <a:t>Troy</a:t>
            </a:r>
            <a:r>
              <a:rPr lang="pt-BR" b="1" dirty="0" smtClean="0"/>
              <a:t> C. Kohwalter</a:t>
            </a:r>
            <a:r>
              <a:rPr lang="pt-BR" b="1" baseline="30000" dirty="0" smtClean="0"/>
              <a:t>1</a:t>
            </a:r>
            <a:r>
              <a:rPr lang="pt-BR" dirty="0" smtClean="0"/>
              <a:t>, Anderson Marinho</a:t>
            </a:r>
            <a:r>
              <a:rPr lang="pt-BR" baseline="30000" dirty="0" smtClean="0"/>
              <a:t>2</a:t>
            </a:r>
            <a:r>
              <a:rPr lang="pt-BR" dirty="0" smtClean="0"/>
              <a:t>,           Marta Mattoso</a:t>
            </a:r>
            <a:r>
              <a:rPr lang="pt-BR" baseline="30000" dirty="0" smtClean="0"/>
              <a:t>2</a:t>
            </a:r>
            <a:r>
              <a:rPr lang="pt-BR" dirty="0" smtClean="0"/>
              <a:t>, Vanessa Braganholo</a:t>
            </a:r>
            <a:r>
              <a:rPr lang="pt-BR" baseline="30000" dirty="0" smtClean="0"/>
              <a:t>1</a:t>
            </a:r>
            <a:endParaRPr lang="en-US" dirty="0" smtClean="0"/>
          </a:p>
          <a:p>
            <a:r>
              <a:rPr lang="pt-BR" sz="2200" i="1" baseline="30000" dirty="0" smtClean="0"/>
              <a:t>1</a:t>
            </a:r>
            <a:r>
              <a:rPr lang="pt-BR" sz="2200" i="1" dirty="0" smtClean="0"/>
              <a:t>Instituto de Computação – Universidade Federal Fluminense (UFF)</a:t>
            </a:r>
            <a:endParaRPr lang="en-US" sz="2200" i="1" dirty="0" smtClean="0"/>
          </a:p>
          <a:p>
            <a:r>
              <a:rPr lang="pt-BR" sz="2200" i="1" baseline="30000" dirty="0" smtClean="0"/>
              <a:t>2</a:t>
            </a:r>
            <a:r>
              <a:rPr lang="pt-BR" sz="2200" i="1" dirty="0" smtClean="0"/>
              <a:t>PESC/COPPE – Universidade Federal do Rio de Janeiro (UFRJ)</a:t>
            </a:r>
            <a:endParaRPr lang="en-US" sz="2200" i="1"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OPM</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36</a:t>
            </a:fld>
            <a:endParaRPr lang="pt-BR"/>
          </a:p>
        </p:txBody>
      </p:sp>
      <p:pic>
        <p:nvPicPr>
          <p:cNvPr id="7" name="Content Placeholder 6"/>
          <p:cNvPicPr>
            <a:picLocks noGrp="1"/>
          </p:cNvPicPr>
          <p:nvPr>
            <p:ph idx="1"/>
          </p:nvPr>
        </p:nvPicPr>
        <p:blipFill>
          <a:blip r:embed="rId3" cstate="print"/>
          <a:srcRect/>
          <a:stretch>
            <a:fillRect/>
          </a:stretch>
        </p:blipFill>
        <p:spPr bwMode="auto">
          <a:xfrm>
            <a:off x="856731" y="2528672"/>
            <a:ext cx="7430538" cy="30865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37</a:t>
            </a:fld>
            <a:endParaRPr lang="pt-BR"/>
          </a:p>
        </p:txBody>
      </p:sp>
      <p:pic>
        <p:nvPicPr>
          <p:cNvPr id="7" name="Content Placeholder 6"/>
          <p:cNvPicPr>
            <a:picLocks noGrp="1"/>
          </p:cNvPicPr>
          <p:nvPr>
            <p:ph idx="1"/>
          </p:nvPr>
        </p:nvPicPr>
        <p:blipFill>
          <a:blip r:embed="rId3" cstate="print"/>
          <a:srcRect/>
          <a:stretch>
            <a:fillRect/>
          </a:stretch>
        </p:blipFill>
        <p:spPr bwMode="auto">
          <a:xfrm>
            <a:off x="467238" y="2862413"/>
            <a:ext cx="8209524" cy="2419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Motivação</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4</a:t>
            </a:fld>
            <a:endParaRPr lang="pt-BR"/>
          </a:p>
        </p:txBody>
      </p:sp>
      <p:pic>
        <p:nvPicPr>
          <p:cNvPr id="1026" name="Picture 2" descr="http://download.ultradownloads.com.br/wallpaper/70360_Papel-de-Parede-Migracao-dos-Gansos_1600x1200.jpg"/>
          <p:cNvPicPr>
            <a:picLocks noChangeAspect="1" noChangeArrowheads="1"/>
          </p:cNvPicPr>
          <p:nvPr/>
        </p:nvPicPr>
        <p:blipFill>
          <a:blip r:embed="rId3" cstate="print"/>
          <a:srcRect/>
          <a:stretch>
            <a:fillRect/>
          </a:stretch>
        </p:blipFill>
        <p:spPr bwMode="auto">
          <a:xfrm>
            <a:off x="3759200" y="2438400"/>
            <a:ext cx="5384800" cy="4038600"/>
          </a:xfrm>
          <a:prstGeom prst="rect">
            <a:avLst/>
          </a:prstGeom>
          <a:noFill/>
        </p:spPr>
      </p:pic>
      <p:pic>
        <p:nvPicPr>
          <p:cNvPr id="1028" name="Picture 4" descr="http://freesandbox.net/fabio/wp-content/uploads/tomadas_padrao3pinos.jpg"/>
          <p:cNvPicPr>
            <a:picLocks noChangeAspect="1" noChangeArrowheads="1"/>
          </p:cNvPicPr>
          <p:nvPr/>
        </p:nvPicPr>
        <p:blipFill>
          <a:blip r:embed="rId4" cstate="print"/>
          <a:srcRect/>
          <a:stretch>
            <a:fillRect/>
          </a:stretch>
        </p:blipFill>
        <p:spPr bwMode="auto">
          <a:xfrm>
            <a:off x="304800" y="2819400"/>
            <a:ext cx="3333750" cy="2619375"/>
          </a:xfrm>
          <a:prstGeom prst="rect">
            <a:avLst/>
          </a:prstGeom>
          <a:noFill/>
        </p:spPr>
      </p:pic>
      <p:sp>
        <p:nvSpPr>
          <p:cNvPr id="9" name="TextBox 8"/>
          <p:cNvSpPr txBox="1"/>
          <p:nvPr/>
        </p:nvSpPr>
        <p:spPr>
          <a:xfrm>
            <a:off x="1524000" y="2286000"/>
            <a:ext cx="706988" cy="369332"/>
          </a:xfrm>
          <a:prstGeom prst="rect">
            <a:avLst/>
          </a:prstGeom>
          <a:noFill/>
        </p:spPr>
        <p:txBody>
          <a:bodyPr wrap="none" rtlCol="0">
            <a:spAutoFit/>
          </a:bodyPr>
          <a:lstStyle/>
          <a:p>
            <a:r>
              <a:rPr lang="en-US" dirty="0" smtClean="0"/>
              <a:t>PROV</a:t>
            </a:r>
            <a:endParaRPr lang="en-US" dirty="0"/>
          </a:p>
        </p:txBody>
      </p:sp>
      <p:sp>
        <p:nvSpPr>
          <p:cNvPr id="10" name="TextBox 9"/>
          <p:cNvSpPr txBox="1"/>
          <p:nvPr/>
        </p:nvSpPr>
        <p:spPr>
          <a:xfrm>
            <a:off x="5638800" y="2057400"/>
            <a:ext cx="1466812" cy="369332"/>
          </a:xfrm>
          <a:prstGeom prst="rect">
            <a:avLst/>
          </a:prstGeom>
          <a:noFill/>
        </p:spPr>
        <p:txBody>
          <a:bodyPr wrap="none" rtlCol="0">
            <a:spAutoFit/>
          </a:bodyPr>
          <a:lstStyle/>
          <a:p>
            <a:r>
              <a:rPr lang="en-US" dirty="0" smtClean="0"/>
              <a:t>OPM -&gt; PROV</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5</a:t>
            </a:fld>
            <a:endParaRPr lang="pt-BR"/>
          </a:p>
        </p:txBody>
      </p:sp>
      <p:pic>
        <p:nvPicPr>
          <p:cNvPr id="64518" name="Picture 6" descr="http://estudos.gospelmais.com.br/files/2013/04/comparar.jpg"/>
          <p:cNvPicPr>
            <a:picLocks noChangeAspect="1" noChangeArrowheads="1"/>
          </p:cNvPicPr>
          <p:nvPr/>
        </p:nvPicPr>
        <p:blipFill>
          <a:blip r:embed="rId3" cstate="print"/>
          <a:srcRect/>
          <a:stretch>
            <a:fillRect/>
          </a:stretch>
        </p:blipFill>
        <p:spPr bwMode="auto">
          <a:xfrm>
            <a:off x="0" y="914400"/>
            <a:ext cx="6324600" cy="3814448"/>
          </a:xfrm>
          <a:prstGeom prst="rect">
            <a:avLst/>
          </a:prstGeom>
          <a:noFill/>
        </p:spPr>
      </p:pic>
      <p:pic>
        <p:nvPicPr>
          <p:cNvPr id="64520" name="Picture 8"/>
          <p:cNvPicPr>
            <a:picLocks noChangeAspect="1" noChangeArrowheads="1"/>
          </p:cNvPicPr>
          <p:nvPr/>
        </p:nvPicPr>
        <p:blipFill>
          <a:blip r:embed="rId4" cstate="print"/>
          <a:srcRect/>
          <a:stretch>
            <a:fillRect/>
          </a:stretch>
        </p:blipFill>
        <p:spPr bwMode="auto">
          <a:xfrm>
            <a:off x="3829050" y="3733800"/>
            <a:ext cx="5314950" cy="2743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err="1" smtClean="0"/>
              <a:t>Objetivo</a:t>
            </a:r>
            <a:endParaRPr lang="en-US" dirty="0"/>
          </a:p>
        </p:txBody>
      </p:sp>
      <p:pic>
        <p:nvPicPr>
          <p:cNvPr id="64522" name="Picture 10" descr="http://docie.pbworks.com/f/detetive2.bmp"/>
          <p:cNvPicPr>
            <a:picLocks noChangeAspect="1" noChangeArrowheads="1"/>
          </p:cNvPicPr>
          <p:nvPr/>
        </p:nvPicPr>
        <p:blipFill>
          <a:blip r:embed="rId5" cstate="print"/>
          <a:srcRect/>
          <a:stretch>
            <a:fillRect/>
          </a:stretch>
        </p:blipFill>
        <p:spPr bwMode="auto">
          <a:xfrm>
            <a:off x="6622729" y="1905000"/>
            <a:ext cx="2521271" cy="23622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3" name="Content Placeholder 2"/>
          <p:cNvSpPr>
            <a:spLocks noGrp="1"/>
          </p:cNvSpPr>
          <p:nvPr>
            <p:ph idx="1"/>
          </p:nvPr>
        </p:nvSpPr>
        <p:spPr/>
        <p:txBody>
          <a:bodyPr/>
          <a:lstStyle/>
          <a:p>
            <a:pPr lvl="1"/>
            <a:endParaRPr lang="pt-BR" sz="2400" b="1" i="1" dirty="0" smtClean="0"/>
          </a:p>
          <a:p>
            <a:r>
              <a:rPr lang="pt-BR" b="1" i="1" dirty="0" smtClean="0"/>
              <a:t>2006 – 2010</a:t>
            </a:r>
          </a:p>
          <a:p>
            <a:endParaRPr lang="pt-BR" b="1" i="1" dirty="0" smtClean="0"/>
          </a:p>
          <a:p>
            <a:pPr lvl="1"/>
            <a:r>
              <a:rPr lang="pt-BR" sz="2400" b="1" i="1" dirty="0" smtClean="0"/>
              <a:t>1º </a:t>
            </a:r>
            <a:r>
              <a:rPr lang="pt-BR" sz="2400" b="1" i="1" dirty="0" smtClean="0"/>
              <a:t>Desafio</a:t>
            </a:r>
            <a:r>
              <a:rPr lang="pt-BR" sz="2400" dirty="0" smtClean="0"/>
              <a:t>: </a:t>
            </a:r>
            <a:r>
              <a:rPr lang="pt-BR" sz="2400" i="1" dirty="0" smtClean="0"/>
              <a:t>entender as capacidades dos diferentes sistemas de proveniência e expressar suas representações de </a:t>
            </a:r>
            <a:r>
              <a:rPr lang="pt-BR" sz="2400" i="1" dirty="0" smtClean="0"/>
              <a:t>proveniência (2006)</a:t>
            </a:r>
            <a:endParaRPr lang="pt-BR" sz="2000" i="1" dirty="0" smtClean="0"/>
          </a:p>
          <a:p>
            <a:pPr lvl="1"/>
            <a:endParaRPr lang="en-US" dirty="0" smtClean="0"/>
          </a:p>
          <a:p>
            <a:pPr lvl="1"/>
            <a:r>
              <a:rPr lang="pt-BR" sz="2400" b="1" i="1" dirty="0" smtClean="0"/>
              <a:t>2º Desafio</a:t>
            </a:r>
            <a:r>
              <a:rPr lang="pt-BR" sz="2400" dirty="0" smtClean="0"/>
              <a:t>: </a:t>
            </a:r>
            <a:r>
              <a:rPr lang="pt-BR" sz="2400" i="1" dirty="0" smtClean="0"/>
              <a:t>estabelecimento de interoperabilidade entre os sistemas, por meio de troca de informações de </a:t>
            </a:r>
            <a:r>
              <a:rPr lang="pt-BR" sz="2400" i="1" dirty="0" smtClean="0"/>
              <a:t>proveniência (2007)</a:t>
            </a:r>
            <a:endParaRPr lang="en-US" i="1"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Desafios de Proveniência </a:t>
            </a:r>
            <a:r>
              <a:rPr lang="pt-BR" dirty="0" smtClean="0"/>
              <a:t/>
            </a:r>
            <a:br>
              <a:rPr lang="pt-BR" dirty="0" smtClean="0"/>
            </a:br>
            <a:r>
              <a:rPr lang="pt-BR" dirty="0" smtClean="0"/>
              <a:t>(</a:t>
            </a:r>
            <a:r>
              <a:rPr lang="pt-BR" i="1" dirty="0" err="1" smtClean="0"/>
              <a:t>Provenance</a:t>
            </a:r>
            <a:r>
              <a:rPr lang="pt-BR" i="1" dirty="0" smtClean="0"/>
              <a:t> </a:t>
            </a:r>
            <a:r>
              <a:rPr lang="pt-BR" i="1" dirty="0" err="1" smtClean="0"/>
              <a:t>Challenges</a:t>
            </a:r>
            <a:r>
              <a:rPr lang="pt-BR" dirty="0" smtClean="0"/>
              <a:t>)</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sp>
        <p:nvSpPr>
          <p:cNvPr id="66562" name="AutoShape 2" descr="http://download.ultradownloads.com.br/wallpaper/276164_Papel-de-Parede-Meme-Challenge-Accepted_1400x1050.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6564" name="Picture 4" descr="http://runezone.com/imagehost/images/6442/challenge_accepted_b.png"/>
          <p:cNvPicPr>
            <a:picLocks noChangeAspect="1" noChangeArrowheads="1"/>
          </p:cNvPicPr>
          <p:nvPr/>
        </p:nvPicPr>
        <p:blipFill>
          <a:blip r:embed="rId2" cstate="print"/>
          <a:srcRect/>
          <a:stretch>
            <a:fillRect/>
          </a:stretch>
        </p:blipFill>
        <p:spPr bwMode="auto">
          <a:xfrm>
            <a:off x="2590800" y="2057400"/>
            <a:ext cx="3956841" cy="3934761"/>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t>
            </a:r>
            <a:r>
              <a:rPr lang="en-US" dirty="0" smtClean="0"/>
              <a:t>Provenance </a:t>
            </a:r>
            <a:r>
              <a:rPr lang="en-US" dirty="0" smtClean="0"/>
              <a:t>Model</a:t>
            </a:r>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smtClean="0"/>
              <a:t>Comparação entre os Modelos de Proveniência</a:t>
            </a:r>
            <a:endParaRPr lang="pt-BR" b="0" dirty="0" smtClean="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pic>
        <p:nvPicPr>
          <p:cNvPr id="67586" name="Picture 2" descr="http://public.blu.livefilestore.com/y1p3txHuwEwsLZ64LkXBBWIDi798JFDM4-f9DO9Q48uBIAcv565IchTt7jiLNak8ulTiddxvmrCzcsMzYo9FL1ZMQ/CLIPART_OF_26972_SMJPG.jpg?psid=1"/>
          <p:cNvPicPr>
            <a:picLocks noChangeAspect="1" noChangeArrowheads="1"/>
          </p:cNvPicPr>
          <p:nvPr/>
        </p:nvPicPr>
        <p:blipFill>
          <a:blip r:embed="rId3" cstate="print"/>
          <a:srcRect/>
          <a:stretch>
            <a:fillRect/>
          </a:stretch>
        </p:blipFill>
        <p:spPr bwMode="auto">
          <a:xfrm>
            <a:off x="1447800" y="1752600"/>
            <a:ext cx="6248400" cy="4731376"/>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OPM: Conceitos </a:t>
            </a:r>
            <a:r>
              <a:rPr lang="pt-BR" dirty="0" smtClean="0"/>
              <a:t>Básicos</a:t>
            </a:r>
            <a:endParaRPr lang="en-US" dirty="0"/>
          </a:p>
        </p:txBody>
      </p:sp>
      <p:sp>
        <p:nvSpPr>
          <p:cNvPr id="3" name="Content Placeholder 2"/>
          <p:cNvSpPr>
            <a:spLocks noGrp="1"/>
          </p:cNvSpPr>
          <p:nvPr>
            <p:ph idx="1"/>
          </p:nvPr>
        </p:nvSpPr>
        <p:spPr/>
        <p:txBody>
          <a:bodyPr>
            <a:normAutofit lnSpcReduction="10000"/>
          </a:bodyPr>
          <a:lstStyle/>
          <a:p>
            <a:r>
              <a:rPr lang="pt-BR" dirty="0" smtClean="0"/>
              <a:t>Representação em grafo</a:t>
            </a:r>
          </a:p>
          <a:p>
            <a:pPr lvl="1">
              <a:buNone/>
            </a:pPr>
            <a:endParaRPr lang="pt-BR" dirty="0" smtClean="0"/>
          </a:p>
          <a:p>
            <a:r>
              <a:rPr lang="pt-BR" dirty="0" smtClean="0"/>
              <a:t>Entidades:</a:t>
            </a:r>
          </a:p>
          <a:p>
            <a:endParaRPr lang="pt-BR" dirty="0" smtClean="0"/>
          </a:p>
          <a:p>
            <a:pPr lvl="1"/>
            <a:r>
              <a:rPr lang="pt-BR" b="1" i="1" dirty="0" smtClean="0"/>
              <a:t>Artefato</a:t>
            </a:r>
            <a:endParaRPr lang="pt-BR" i="1" dirty="0" smtClean="0"/>
          </a:p>
          <a:p>
            <a:pPr lvl="1"/>
            <a:endParaRPr lang="en-US" i="1" dirty="0" smtClean="0"/>
          </a:p>
          <a:p>
            <a:pPr lvl="1"/>
            <a:r>
              <a:rPr lang="pt-BR" b="1" i="1" dirty="0" smtClean="0"/>
              <a:t>Processo</a:t>
            </a:r>
            <a:endParaRPr lang="pt-BR" i="1" dirty="0" smtClean="0"/>
          </a:p>
          <a:p>
            <a:pPr lvl="1"/>
            <a:endParaRPr lang="en-US" i="1" dirty="0" smtClean="0"/>
          </a:p>
          <a:p>
            <a:pPr lvl="1"/>
            <a:r>
              <a:rPr lang="pt-BR" b="1" i="1" dirty="0" smtClean="0"/>
              <a:t>Agentes</a:t>
            </a:r>
            <a:endParaRPr lang="pt-BR" i="1" dirty="0" smtClean="0"/>
          </a:p>
          <a:p>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pt-BR" b="1" dirty="0" smtClean="0"/>
              <a:t>Comparação entre os Modelos de Proveniência</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13" name="Rectangle 12"/>
          <p:cNvSpPr/>
          <p:nvPr/>
        </p:nvSpPr>
        <p:spPr>
          <a:xfrm>
            <a:off x="3352800" y="4572000"/>
            <a:ext cx="762000" cy="76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a:t>
            </a:r>
            <a:endParaRPr lang="en-US" baseline="-25000" dirty="0"/>
          </a:p>
        </p:txBody>
      </p:sp>
      <p:sp>
        <p:nvSpPr>
          <p:cNvPr id="14" name="Oval 13"/>
          <p:cNvSpPr/>
          <p:nvPr/>
        </p:nvSpPr>
        <p:spPr>
          <a:xfrm>
            <a:off x="3352800" y="3657600"/>
            <a:ext cx="762000" cy="762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p>
        </p:txBody>
      </p:sp>
      <p:sp>
        <p:nvSpPr>
          <p:cNvPr id="15" name="Octagon 14"/>
          <p:cNvSpPr/>
          <p:nvPr/>
        </p:nvSpPr>
        <p:spPr>
          <a:xfrm>
            <a:off x="3352800" y="5562600"/>
            <a:ext cx="762000" cy="762000"/>
          </a:xfrm>
          <a:prstGeom prst="oct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725</TotalTime>
  <Words>2916</Words>
  <Application>Microsoft Office PowerPoint</Application>
  <PresentationFormat>On-screen Show (4:3)</PresentationFormat>
  <Paragraphs>810</Paragraphs>
  <Slides>37</Slides>
  <Notes>17</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uff</vt:lpstr>
      <vt:lpstr>Uma Comparação entre os Modelos de Proveniência  OPM e PROV</vt:lpstr>
      <vt:lpstr>Motivação</vt:lpstr>
      <vt:lpstr>Proveniência</vt:lpstr>
      <vt:lpstr>Motivação</vt:lpstr>
      <vt:lpstr>Objetivo</vt:lpstr>
      <vt:lpstr>Desafios de Proveniência  (Provenance Challenges)</vt:lpstr>
      <vt:lpstr>Desafios de Proveniência  (Provenance Challenges)</vt:lpstr>
      <vt:lpstr>Open Provenance Model</vt:lpstr>
      <vt:lpstr>OPM: Conceitos Básicos</vt:lpstr>
      <vt:lpstr>OPM: Relações de Causalidades</vt:lpstr>
      <vt:lpstr>Desafios de Proveniência  (Provenance Challenges)</vt:lpstr>
      <vt:lpstr>PROV</vt:lpstr>
      <vt:lpstr>PROV</vt:lpstr>
      <vt:lpstr>PROV: Conceitos Básicos</vt:lpstr>
      <vt:lpstr>PROV: Relações de Causalidades</vt:lpstr>
      <vt:lpstr>Mapeamento</vt:lpstr>
      <vt:lpstr>Mapeamento</vt:lpstr>
      <vt:lpstr>OPM</vt:lpstr>
      <vt:lpstr>PROV</vt:lpstr>
      <vt:lpstr>Semelhanças</vt:lpstr>
      <vt:lpstr>Inferência</vt:lpstr>
      <vt:lpstr>Inferência</vt:lpstr>
      <vt:lpstr>Inferência</vt:lpstr>
      <vt:lpstr>Inferência</vt:lpstr>
      <vt:lpstr>Inferência</vt:lpstr>
      <vt:lpstr>Inferência</vt:lpstr>
      <vt:lpstr>Inferência</vt:lpstr>
      <vt:lpstr>Inferência</vt:lpstr>
      <vt:lpstr>Inferência</vt:lpstr>
      <vt:lpstr>Inferência</vt:lpstr>
      <vt:lpstr>Extensão de relações</vt:lpstr>
      <vt:lpstr>Tabela Comparativa</vt:lpstr>
      <vt:lpstr>Conclusão</vt:lpstr>
      <vt:lpstr>Trabalhos Futuros</vt:lpstr>
      <vt:lpstr>Uma Comparação entre os Modelos de Proveniência  OPM e PROV</vt:lpstr>
      <vt:lpstr>OPM</vt:lpstr>
      <vt:lpstr>PROV</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Kohwalter</dc:creator>
  <cp:lastModifiedBy>Kohwalter</cp:lastModifiedBy>
  <cp:revision>110</cp:revision>
  <dcterms:created xsi:type="dcterms:W3CDTF">2013-06-14T18:42:43Z</dcterms:created>
  <dcterms:modified xsi:type="dcterms:W3CDTF">2013-07-15T22:31:08Z</dcterms:modified>
</cp:coreProperties>
</file>